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15"/>
  </p:handoutMasterIdLst>
  <p:sldIdLst>
    <p:sldId id="256" r:id="rId2"/>
    <p:sldId id="257" r:id="rId3"/>
    <p:sldId id="278" r:id="rId4"/>
    <p:sldId id="267" r:id="rId5"/>
    <p:sldId id="268" r:id="rId6"/>
    <p:sldId id="269" r:id="rId7"/>
    <p:sldId id="272" r:id="rId8"/>
    <p:sldId id="274" r:id="rId9"/>
    <p:sldId id="282" r:id="rId10"/>
    <p:sldId id="283" r:id="rId11"/>
    <p:sldId id="284" r:id="rId12"/>
    <p:sldId id="285"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5"/>
    <p:restoredTop sz="93027"/>
  </p:normalViewPr>
  <p:slideViewPr>
    <p:cSldViewPr snapToGrid="0" snapToObjects="1">
      <p:cViewPr varScale="1">
        <p:scale>
          <a:sx n="116" d="100"/>
          <a:sy n="116" d="100"/>
        </p:scale>
        <p:origin x="848"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0CD70C-1B6B-8A4A-857E-4DE36FF31B6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7E5396-2E83-5340-AA9C-D7FA79DED55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99AAB8-1F7D-4F43-926B-57EAEC16FF57}" type="datetimeFigureOut">
              <a:rPr lang="en-US" smtClean="0"/>
              <a:t>9/28/26</a:t>
            </a:fld>
            <a:endParaRPr lang="en-US"/>
          </a:p>
        </p:txBody>
      </p:sp>
      <p:sp>
        <p:nvSpPr>
          <p:cNvPr id="4" name="Footer Placeholder 3">
            <a:extLst>
              <a:ext uri="{FF2B5EF4-FFF2-40B4-BE49-F238E27FC236}">
                <a16:creationId xmlns:a16="http://schemas.microsoft.com/office/drawing/2014/main" id="{CC81ECB4-55FA-B640-8320-2E588F3A563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2CE80A2-4377-1B4C-AE20-263C343616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A615E3C-A2C5-9A4E-B6B9-476C8D012B19}" type="slidenum">
              <a:rPr lang="en-US" smtClean="0"/>
              <a:t>‹#›</a:t>
            </a:fld>
            <a:endParaRPr lang="en-US"/>
          </a:p>
        </p:txBody>
      </p:sp>
    </p:spTree>
    <p:extLst>
      <p:ext uri="{BB962C8B-B14F-4D97-AF65-F5344CB8AC3E}">
        <p14:creationId xmlns:p14="http://schemas.microsoft.com/office/powerpoint/2010/main" val="80179861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AAC18-E5BB-FF4C-8D35-D551BFE81E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669BF9-2CD5-EF4A-9838-6CF6639590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8ABF6C-3295-3C4A-8421-E0FDB2B54E85}"/>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5" name="Footer Placeholder 4">
            <a:extLst>
              <a:ext uri="{FF2B5EF4-FFF2-40B4-BE49-F238E27FC236}">
                <a16:creationId xmlns:a16="http://schemas.microsoft.com/office/drawing/2014/main" id="{C09A4D10-B448-A244-A3CD-AB531DD582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1AB8B2-8454-164D-851E-BAFEEFB8451B}"/>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3138795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671AE-7D73-1A40-AB8D-2BCC47BAE9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4D8D03-03C9-4344-B687-80CB5509343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760154-D5AC-C84C-ADB0-D882F95AACF2}"/>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5" name="Footer Placeholder 4">
            <a:extLst>
              <a:ext uri="{FF2B5EF4-FFF2-40B4-BE49-F238E27FC236}">
                <a16:creationId xmlns:a16="http://schemas.microsoft.com/office/drawing/2014/main" id="{615D04C7-27CB-F946-B048-81651721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5CCF4-D7C7-D04D-B075-755C237D8A0A}"/>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1337751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23287-B47A-BF4E-A0B1-E88981C934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2E71DB-4348-2C43-BA66-D1324C3434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9AD099F-AE24-5742-9D3A-8D5D1418758C}"/>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5" name="Footer Placeholder 4">
            <a:extLst>
              <a:ext uri="{FF2B5EF4-FFF2-40B4-BE49-F238E27FC236}">
                <a16:creationId xmlns:a16="http://schemas.microsoft.com/office/drawing/2014/main" id="{686B432F-25E3-CA46-94DD-1C49BF82EB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5A2FF5-56BD-864B-941A-6BF391087312}"/>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4268634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E6F14-ED22-4043-BE73-77F722EE6B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5D7B06-1E29-AB44-95F3-27CD0D94EE7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835678-8447-0C46-B05D-D904CA54FCB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704751-A53B-E447-A7B2-2335959DC9CD}"/>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6" name="Footer Placeholder 5">
            <a:extLst>
              <a:ext uri="{FF2B5EF4-FFF2-40B4-BE49-F238E27FC236}">
                <a16:creationId xmlns:a16="http://schemas.microsoft.com/office/drawing/2014/main" id="{376FBAF7-070F-8A47-B50E-42A54A0D05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E86456-F69D-D14C-88B7-EDE41C9D96FE}"/>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726214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8C803-2665-E445-91A5-26CA247BA3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B026AB-C8B4-6046-AF2D-5FD55F783E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A95F0AE-57DD-0C47-96BA-A9F20B55392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007F4E-A36F-974D-91D1-49B5E5C665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30CC154-B1FA-2747-9117-4481D1CB4BD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1C3671-A298-BE4B-9B8E-09B48861B509}"/>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8" name="Footer Placeholder 7">
            <a:extLst>
              <a:ext uri="{FF2B5EF4-FFF2-40B4-BE49-F238E27FC236}">
                <a16:creationId xmlns:a16="http://schemas.microsoft.com/office/drawing/2014/main" id="{15713543-2D2C-1E4B-AC72-C245F6B829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0E959C-A249-5841-B2B4-5447928EDF62}"/>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469988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6DA61-78F3-1545-8D81-9FD27C81AD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CF63DD-18D1-5442-BD2F-F12F55D5A75C}"/>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4" name="Footer Placeholder 3">
            <a:extLst>
              <a:ext uri="{FF2B5EF4-FFF2-40B4-BE49-F238E27FC236}">
                <a16:creationId xmlns:a16="http://schemas.microsoft.com/office/drawing/2014/main" id="{DE2B0F7A-A617-D941-AAB7-CAB6D81DAB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701544-3102-0149-8701-8F1525FB95F7}"/>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410468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0D8DC3-E771-DE4E-A715-898D34EA57C1}"/>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3" name="Footer Placeholder 2">
            <a:extLst>
              <a:ext uri="{FF2B5EF4-FFF2-40B4-BE49-F238E27FC236}">
                <a16:creationId xmlns:a16="http://schemas.microsoft.com/office/drawing/2014/main" id="{651E8E58-5B4D-114D-B44A-AC28F99B28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3E08FE-5835-5F49-BD0E-34AC7175E79D}"/>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3031672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62ECF-EB46-DB4F-B900-91454DC00C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D9E52E-2AD7-584A-9A8B-B8A9F2E749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A724B5-117B-6F4D-B761-544F471723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2A0E917-7913-D340-85F5-73FCF8B37D0A}"/>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6" name="Footer Placeholder 5">
            <a:extLst>
              <a:ext uri="{FF2B5EF4-FFF2-40B4-BE49-F238E27FC236}">
                <a16:creationId xmlns:a16="http://schemas.microsoft.com/office/drawing/2014/main" id="{9E522427-3B89-364B-9BFD-2A9C16ECE5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75EBA-4CB9-444F-88DB-39E6D9677CFD}"/>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325646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DAB66-4C6D-7341-8F94-848BADE9A4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B5CB28-D324-4D45-94BB-3ACCA75B4B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9E48E2-E0FD-D247-A9D7-774706CFE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3A2844-1A7D-2048-8FFC-9AA97880899F}"/>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6" name="Footer Placeholder 5">
            <a:extLst>
              <a:ext uri="{FF2B5EF4-FFF2-40B4-BE49-F238E27FC236}">
                <a16:creationId xmlns:a16="http://schemas.microsoft.com/office/drawing/2014/main" id="{3BAA79F9-558E-AF4C-A891-EF7FC986A3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57600E-8464-7947-9A82-1C9E0AD6036C}"/>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103202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BDBF1-E80E-F549-96D4-336CBC4144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1429F1-271D-A343-BB43-36CFD7F955F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7FB83-11B7-414E-AB9C-CBC6539D06D4}"/>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5" name="Footer Placeholder 4">
            <a:extLst>
              <a:ext uri="{FF2B5EF4-FFF2-40B4-BE49-F238E27FC236}">
                <a16:creationId xmlns:a16="http://schemas.microsoft.com/office/drawing/2014/main" id="{44023662-BFFB-A147-B6FF-277D0873C5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628892-B50D-4B4F-9531-BB29378BC46D}"/>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1824752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2DFCC0-7C8C-CE48-B1BD-9615FC5EE0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ACA558-16A6-FB45-82AE-90207D58BDB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A16620-3F37-8642-9437-1A057C6DF403}"/>
              </a:ext>
            </a:extLst>
          </p:cNvPr>
          <p:cNvSpPr>
            <a:spLocks noGrp="1"/>
          </p:cNvSpPr>
          <p:nvPr>
            <p:ph type="dt" sz="half" idx="10"/>
          </p:nvPr>
        </p:nvSpPr>
        <p:spPr/>
        <p:txBody>
          <a:bodyPr/>
          <a:lstStyle/>
          <a:p>
            <a:fld id="{6785C10E-0207-C348-A073-1E9774265FC4}" type="datetimeFigureOut">
              <a:rPr lang="en-US" smtClean="0"/>
              <a:pPr/>
              <a:t>9/28/26</a:t>
            </a:fld>
            <a:endParaRPr lang="en-US"/>
          </a:p>
        </p:txBody>
      </p:sp>
      <p:sp>
        <p:nvSpPr>
          <p:cNvPr id="5" name="Footer Placeholder 4">
            <a:extLst>
              <a:ext uri="{FF2B5EF4-FFF2-40B4-BE49-F238E27FC236}">
                <a16:creationId xmlns:a16="http://schemas.microsoft.com/office/drawing/2014/main" id="{9BD87098-0405-7341-867F-914F65A056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148EF-2C7C-F94C-8B0E-90386F0E1619}"/>
              </a:ext>
            </a:extLst>
          </p:cNvPr>
          <p:cNvSpPr>
            <a:spLocks noGrp="1"/>
          </p:cNvSpPr>
          <p:nvPr>
            <p:ph type="sldNum" sz="quarter" idx="12"/>
          </p:nvPr>
        </p:nvSpPr>
        <p:spPr/>
        <p:txBody>
          <a:bodyPr/>
          <a:lstStyle/>
          <a:p>
            <a:fld id="{4A5C28B5-1A96-8349-A80C-729EA0D41A51}" type="slidenum">
              <a:rPr lang="en-US" smtClean="0"/>
              <a:pPr/>
              <a:t>‹#›</a:t>
            </a:fld>
            <a:endParaRPr lang="en-US"/>
          </a:p>
        </p:txBody>
      </p:sp>
    </p:spTree>
    <p:extLst>
      <p:ext uri="{BB962C8B-B14F-4D97-AF65-F5344CB8AC3E}">
        <p14:creationId xmlns:p14="http://schemas.microsoft.com/office/powerpoint/2010/main" val="3626097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E5594F-BD90-9344-B22C-F9018B7281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24417D-D96F-F54A-A31C-C429728C7D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9F4E87-72EF-A749-873D-D90438ED1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85C10E-0207-C348-A073-1E9774265FC4}" type="datetimeFigureOut">
              <a:rPr lang="en-US" smtClean="0"/>
              <a:pPr/>
              <a:t>9/28/26</a:t>
            </a:fld>
            <a:endParaRPr lang="en-US"/>
          </a:p>
        </p:txBody>
      </p:sp>
      <p:sp>
        <p:nvSpPr>
          <p:cNvPr id="5" name="Footer Placeholder 4">
            <a:extLst>
              <a:ext uri="{FF2B5EF4-FFF2-40B4-BE49-F238E27FC236}">
                <a16:creationId xmlns:a16="http://schemas.microsoft.com/office/drawing/2014/main" id="{B91D0FC5-B936-F74E-BA00-E3E366F581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CF5ACA-8BAD-3E49-91FB-360FB9001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C28B5-1A96-8349-A80C-729EA0D41A51}" type="slidenum">
              <a:rPr lang="en-US" smtClean="0"/>
              <a:pPr/>
              <a:t>‹#›</a:t>
            </a:fld>
            <a:endParaRPr lang="en-US"/>
          </a:p>
        </p:txBody>
      </p:sp>
    </p:spTree>
    <p:extLst>
      <p:ext uri="{BB962C8B-B14F-4D97-AF65-F5344CB8AC3E}">
        <p14:creationId xmlns:p14="http://schemas.microsoft.com/office/powerpoint/2010/main" val="2864322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cwaring7@gmail.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Excel_Worksheet.xlsx"/><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package" Target="../embeddings/Microsoft_Excel_Worksheet1.xlsx"/></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package" Target="../embeddings/Microsoft_Excel_Worksheet2.xlsx"/><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package" Target="../embeddings/Microsoft_Excel_Worksheet3.xlsx"/></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F68267-2914-C347-9546-D3F9D9311C83}"/>
              </a:ext>
            </a:extLst>
          </p:cNvPr>
          <p:cNvSpPr>
            <a:spLocks noGrp="1"/>
          </p:cNvSpPr>
          <p:nvPr>
            <p:ph type="ctrTitle"/>
          </p:nvPr>
        </p:nvSpPr>
        <p:spPr>
          <a:xfrm>
            <a:off x="804672" y="5116529"/>
            <a:ext cx="10592174" cy="1000655"/>
          </a:xfrm>
        </p:spPr>
        <p:txBody>
          <a:bodyPr anchor="t">
            <a:normAutofit/>
          </a:bodyPr>
          <a:lstStyle/>
          <a:p>
            <a:pPr algn="l"/>
            <a:r>
              <a:rPr lang="en-US" sz="3100" b="1" i="1" dirty="0">
                <a:latin typeface="+mn-lt"/>
              </a:rPr>
              <a:t>BPSCCA Y5/Y6 cross-country event at Crystal Palace Park </a:t>
            </a:r>
            <a:br>
              <a:rPr lang="en-US" sz="3100" b="1" i="1" dirty="0">
                <a:latin typeface="+mn-lt"/>
              </a:rPr>
            </a:br>
            <a:r>
              <a:rPr lang="en-US" sz="3100" b="1" i="1" dirty="0">
                <a:latin typeface="+mn-lt"/>
              </a:rPr>
              <a:t>Saturday, 14</a:t>
            </a:r>
            <a:r>
              <a:rPr lang="en-US" sz="3100" b="1" i="1" baseline="30000" dirty="0">
                <a:latin typeface="+mn-lt"/>
              </a:rPr>
              <a:t>th</a:t>
            </a:r>
            <a:r>
              <a:rPr lang="en-US" sz="3100" b="1" i="1" dirty="0">
                <a:latin typeface="+mn-lt"/>
              </a:rPr>
              <a:t> November 2026</a:t>
            </a:r>
          </a:p>
        </p:txBody>
      </p:sp>
      <p:pic>
        <p:nvPicPr>
          <p:cNvPr id="3" name="Picture 2">
            <a:extLst>
              <a:ext uri="{FF2B5EF4-FFF2-40B4-BE49-F238E27FC236}">
                <a16:creationId xmlns:a16="http://schemas.microsoft.com/office/drawing/2014/main" id="{00FE7194-B80B-374C-B97F-A06F3D01491D}"/>
              </a:ext>
            </a:extLst>
          </p:cNvPr>
          <p:cNvPicPr>
            <a:picLocks noChangeAspect="1"/>
          </p:cNvPicPr>
          <p:nvPr/>
        </p:nvPicPr>
        <p:blipFill>
          <a:blip r:embed="rId2"/>
          <a:srcRect t="30628" b="23425"/>
          <a:stretch>
            <a:fillRect/>
          </a:stretch>
        </p:blipFill>
        <p:spPr>
          <a:xfrm>
            <a:off x="-1" y="10"/>
            <a:ext cx="12192001" cy="4201449"/>
          </a:xfrm>
          <a:prstGeom prst="rect">
            <a:avLst/>
          </a:prstGeom>
        </p:spPr>
      </p:pic>
      <p:grpSp>
        <p:nvGrpSpPr>
          <p:cNvPr id="10" name="Group 9">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1" name="Freeform: Shape 10">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865855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016BD97-A104-EE2F-6610-4CECDDCC9268}"/>
              </a:ext>
            </a:extLst>
          </p:cNvPr>
          <p:cNvSpPr>
            <a:spLocks noGrp="1"/>
          </p:cNvSpPr>
          <p:nvPr>
            <p:ph idx="1"/>
          </p:nvPr>
        </p:nvSpPr>
        <p:spPr>
          <a:xfrm>
            <a:off x="687324" y="228600"/>
            <a:ext cx="10817352" cy="6508375"/>
          </a:xfrm>
        </p:spPr>
        <p:txBody>
          <a:bodyPr>
            <a:normAutofit/>
          </a:bodyPr>
          <a:lstStyle/>
          <a:p>
            <a:pPr marL="0" indent="0">
              <a:buNone/>
            </a:pPr>
            <a:r>
              <a:rPr lang="en-US" sz="4400" b="1" i="1" dirty="0">
                <a:latin typeface="+mn-lt"/>
              </a:rPr>
              <a:t>Entry Procedure…</a:t>
            </a:r>
            <a:endParaRPr lang="en-US" sz="4400" b="1" i="1" dirty="0"/>
          </a:p>
          <a:p>
            <a:pPr marL="0" indent="0">
              <a:buNone/>
            </a:pPr>
            <a:endParaRPr lang="en-US" b="1" i="1" dirty="0"/>
          </a:p>
          <a:p>
            <a:pPr marL="514350" indent="-514350">
              <a:buAutoNum type="arabicPeriod"/>
            </a:pPr>
            <a:r>
              <a:rPr lang="en-US" b="1" i="1" dirty="0"/>
              <a:t>Complete the application form (both pages, please):</a:t>
            </a:r>
          </a:p>
          <a:p>
            <a:pPr lvl="1"/>
            <a:r>
              <a:rPr lang="en-US" sz="2800" b="1" i="1" dirty="0"/>
              <a:t>	First page:   put in the race fees (which can be calculated from the 	invitation letter)</a:t>
            </a:r>
          </a:p>
          <a:p>
            <a:pPr lvl="1"/>
            <a:r>
              <a:rPr lang="en-US" sz="2800" b="1" i="1" dirty="0"/>
              <a:t>	Second page:   be sure to include a contact e-mail address 	(clearly, please), the name of the teacher in charge on the day 	and the emergency contact phone number…these details need to 	be updated if there are subsequent changes.</a:t>
            </a:r>
          </a:p>
          <a:p>
            <a:pPr marL="514350" indent="-514350">
              <a:buAutoNum type="arabicPeriod"/>
            </a:pPr>
            <a:r>
              <a:rPr lang="en-US" b="1" i="1" dirty="0"/>
              <a:t>Copy the form:</a:t>
            </a:r>
          </a:p>
          <a:p>
            <a:pPr lvl="1"/>
            <a:r>
              <a:rPr lang="en-US" sz="2800" b="1" i="1" dirty="0"/>
              <a:t>Pass a copy to your finance department. Point out the payment date and, also make clear that </a:t>
            </a:r>
            <a:r>
              <a:rPr lang="en-US" sz="2800" b="1" i="1" u="sng" dirty="0">
                <a:solidFill>
                  <a:srgbClr val="FF0000"/>
                </a:solidFill>
              </a:rPr>
              <a:t>we do not provide invoices. </a:t>
            </a:r>
          </a:p>
          <a:p>
            <a:pPr lvl="1"/>
            <a:r>
              <a:rPr lang="en-US" sz="2800" b="1" i="1" dirty="0"/>
              <a:t>Return the application form, by post (address on form) or email to </a:t>
            </a:r>
            <a:r>
              <a:rPr lang="en-US" sz="2800" b="1" i="1" dirty="0">
                <a:hlinkClick r:id="rId2"/>
              </a:rPr>
              <a:t>cwaring7@gmail.com</a:t>
            </a:r>
            <a:r>
              <a:rPr lang="en-US" sz="2800" b="1" i="1" dirty="0"/>
              <a:t> asap!!! Do it today.</a:t>
            </a:r>
          </a:p>
          <a:p>
            <a:pPr lvl="1"/>
            <a:endParaRPr lang="en-US" sz="2800" dirty="0"/>
          </a:p>
          <a:p>
            <a:pPr lvl="1"/>
            <a:endParaRPr lang="en-US" dirty="0"/>
          </a:p>
          <a:p>
            <a:pPr lvl="1"/>
            <a:endParaRPr lang="en-US" dirty="0"/>
          </a:p>
        </p:txBody>
      </p:sp>
    </p:spTree>
    <p:extLst>
      <p:ext uri="{BB962C8B-B14F-4D97-AF65-F5344CB8AC3E}">
        <p14:creationId xmlns:p14="http://schemas.microsoft.com/office/powerpoint/2010/main" val="3370500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6009F8-4085-2537-1819-8CE07F8EFD8A}"/>
              </a:ext>
            </a:extLst>
          </p:cNvPr>
          <p:cNvSpPr>
            <a:spLocks noGrp="1"/>
          </p:cNvSpPr>
          <p:nvPr>
            <p:ph idx="1"/>
          </p:nvPr>
        </p:nvSpPr>
        <p:spPr>
          <a:xfrm>
            <a:off x="687324" y="265044"/>
            <a:ext cx="10817352" cy="6005329"/>
          </a:xfrm>
        </p:spPr>
        <p:txBody>
          <a:bodyPr>
            <a:normAutofit/>
          </a:bodyPr>
          <a:lstStyle/>
          <a:p>
            <a:pPr marL="0" indent="0">
              <a:buNone/>
            </a:pPr>
            <a:r>
              <a:rPr lang="en-US" sz="4400" b="1" i="1" dirty="0">
                <a:latin typeface="+mn-lt"/>
              </a:rPr>
              <a:t>Travel/Parking…</a:t>
            </a:r>
            <a:endParaRPr lang="en-GB" sz="4400" b="1" i="1" dirty="0"/>
          </a:p>
          <a:p>
            <a:pPr marL="0" indent="0">
              <a:buNone/>
            </a:pPr>
            <a:endParaRPr lang="en-GB" b="1" i="1" dirty="0"/>
          </a:p>
          <a:p>
            <a:r>
              <a:rPr lang="en-GB" b="1" i="1" dirty="0"/>
              <a:t>Consider using public transport.</a:t>
            </a:r>
          </a:p>
          <a:p>
            <a:r>
              <a:rPr lang="en-GB" b="1" i="1" dirty="0"/>
              <a:t>If driving, leave home early.</a:t>
            </a:r>
          </a:p>
          <a:p>
            <a:r>
              <a:rPr lang="en-GB" b="1" i="1" dirty="0"/>
              <a:t>There will be no free parking in the park. </a:t>
            </a:r>
          </a:p>
          <a:p>
            <a:r>
              <a:rPr lang="en-GB" b="1" i="1" dirty="0"/>
              <a:t>Suggest to parents that they park in neighbouring roads.</a:t>
            </a:r>
          </a:p>
          <a:p>
            <a:r>
              <a:rPr lang="en-GB" b="1" i="1" dirty="0"/>
              <a:t>Bring up the idea of car sharing, where possible.</a:t>
            </a:r>
          </a:p>
          <a:p>
            <a:r>
              <a:rPr lang="en-GB" b="1" i="1" dirty="0"/>
              <a:t>If you or a colleague/parent have a marshalling responsibility, then it is vital that you or they are on time. </a:t>
            </a:r>
          </a:p>
          <a:p>
            <a:r>
              <a:rPr lang="en-GB" b="1" i="1" dirty="0"/>
              <a:t>Set up starts from 7am and the marshals’ meeting will be at 8.30am.</a:t>
            </a:r>
            <a:endParaRPr lang="en-GB" i="1" dirty="0"/>
          </a:p>
          <a:p>
            <a:pPr lvl="1"/>
            <a:endParaRPr lang="en-US" dirty="0"/>
          </a:p>
        </p:txBody>
      </p:sp>
    </p:spTree>
    <p:extLst>
      <p:ext uri="{BB962C8B-B14F-4D97-AF65-F5344CB8AC3E}">
        <p14:creationId xmlns:p14="http://schemas.microsoft.com/office/powerpoint/2010/main" val="1613101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A7960BF-8A10-06A9-7EA9-4533D84C843C}"/>
              </a:ext>
            </a:extLst>
          </p:cNvPr>
          <p:cNvSpPr>
            <a:spLocks noGrp="1"/>
          </p:cNvSpPr>
          <p:nvPr>
            <p:ph idx="1"/>
          </p:nvPr>
        </p:nvSpPr>
        <p:spPr>
          <a:xfrm>
            <a:off x="704385" y="334614"/>
            <a:ext cx="10515600" cy="6137124"/>
          </a:xfrm>
        </p:spPr>
        <p:txBody>
          <a:bodyPr>
            <a:normAutofit fontScale="92500" lnSpcReduction="10000"/>
          </a:bodyPr>
          <a:lstStyle/>
          <a:p>
            <a:pPr marL="0" indent="0">
              <a:buNone/>
            </a:pPr>
            <a:r>
              <a:rPr lang="en-US" sz="4800" b="1" i="1" dirty="0">
                <a:latin typeface="+mn-lt"/>
              </a:rPr>
              <a:t>Marshalling</a:t>
            </a:r>
            <a:endParaRPr lang="en-GB" sz="4800" b="1" i="1" dirty="0"/>
          </a:p>
          <a:p>
            <a:endParaRPr lang="en-GB" sz="3000" b="1" i="1" dirty="0"/>
          </a:p>
          <a:p>
            <a:r>
              <a:rPr lang="en-GB" sz="3000" b="1" i="1" dirty="0"/>
              <a:t>Suggestions for new Team Managers. A minimum of three people is needed to help with the team on the day: </a:t>
            </a:r>
            <a:endParaRPr lang="en-GB" sz="3000" i="1" dirty="0"/>
          </a:p>
          <a:p>
            <a:pPr lvl="1"/>
            <a:r>
              <a:rPr lang="en-GB" sz="3000" b="1" i="1" dirty="0"/>
              <a:t>A person to collect children at the Meeting Point.</a:t>
            </a:r>
          </a:p>
          <a:p>
            <a:pPr lvl="1"/>
            <a:r>
              <a:rPr lang="en-GB" sz="3000" b="1" i="1" dirty="0"/>
              <a:t>A person to be with the children at the start line.</a:t>
            </a:r>
          </a:p>
          <a:p>
            <a:pPr lvl="1"/>
            <a:r>
              <a:rPr lang="en-GB" sz="3000" b="1" i="1" dirty="0"/>
              <a:t>A person to write down the children’s names and places at the finish and take the children back to the meeting point.</a:t>
            </a:r>
          </a:p>
          <a:p>
            <a:pPr lvl="1"/>
            <a:r>
              <a:rPr lang="en-GB" sz="3000" b="1" i="1" dirty="0"/>
              <a:t>Each school also needs to supply marshals. Small schools one, medium schools, ideally, two and large schools three. </a:t>
            </a:r>
          </a:p>
          <a:p>
            <a:pPr lvl="1"/>
            <a:r>
              <a:rPr lang="en-GB" sz="3000" b="1" i="1" dirty="0"/>
              <a:t>If schools are finding it hard to get staff, please consider helping to set up before or clear away after the event where the staff helping with the team during the event can be the same. Schools that help in this way do not need to supply marshals making it easier to find enough staff especially for small schools. </a:t>
            </a:r>
          </a:p>
          <a:p>
            <a:endParaRPr lang="en-US" dirty="0"/>
          </a:p>
        </p:txBody>
      </p:sp>
    </p:spTree>
    <p:extLst>
      <p:ext uri="{BB962C8B-B14F-4D97-AF65-F5344CB8AC3E}">
        <p14:creationId xmlns:p14="http://schemas.microsoft.com/office/powerpoint/2010/main" val="819531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CCECE47C-E732-0E78-9BD3-9D4B813CA4F3}"/>
              </a:ext>
            </a:extLst>
          </p:cNvPr>
          <p:cNvSpPr>
            <a:spLocks noGrp="1"/>
          </p:cNvSpPr>
          <p:nvPr>
            <p:ph idx="1"/>
          </p:nvPr>
        </p:nvSpPr>
        <p:spPr>
          <a:xfrm>
            <a:off x="491446" y="107577"/>
            <a:ext cx="10902696" cy="6683188"/>
          </a:xfrm>
        </p:spPr>
        <p:txBody>
          <a:bodyPr>
            <a:normAutofit fontScale="77500" lnSpcReduction="20000"/>
          </a:bodyPr>
          <a:lstStyle/>
          <a:p>
            <a:pPr marL="0" indent="0">
              <a:buNone/>
            </a:pPr>
            <a:r>
              <a:rPr lang="en-GB" sz="5700" b="1" i="1" dirty="0">
                <a:latin typeface="+mn-lt"/>
              </a:rPr>
              <a:t>Some Health and Safety Points</a:t>
            </a:r>
            <a:endParaRPr lang="en-GB" sz="5700" b="1" i="1" dirty="0"/>
          </a:p>
          <a:p>
            <a:pPr marL="0" indent="0">
              <a:buNone/>
            </a:pPr>
            <a:endParaRPr lang="en-GB" sz="3300" b="1" i="1" dirty="0"/>
          </a:p>
          <a:p>
            <a:r>
              <a:rPr lang="en-GB" sz="3600" b="1" i="1" dirty="0"/>
              <a:t>Medical support will be on site to deal with any injuries you cannot manage yourselves.</a:t>
            </a:r>
          </a:p>
          <a:p>
            <a:r>
              <a:rPr lang="en-GB" sz="3600" b="1" i="1" dirty="0"/>
              <a:t>A medical form for your runners will need to be completed and must be handed in when you arrive on race day…(see next slide)</a:t>
            </a:r>
          </a:p>
          <a:p>
            <a:r>
              <a:rPr lang="en-GB" sz="3600" b="1" i="1" dirty="0"/>
              <a:t>Please ensure you deal with any individual medical needs of children in your teams e.g. children carrying an asthma pump where required (marked with parent/guardian contact phone number).</a:t>
            </a:r>
          </a:p>
          <a:p>
            <a:r>
              <a:rPr lang="en-GB" sz="3600" b="1" i="1" dirty="0"/>
              <a:t>The medical team will contact the school’s listed contact to report any injuries out on course which they will then deal with – please ensure your contact numbers are up to date and ready to answer if needs be.</a:t>
            </a:r>
          </a:p>
          <a:p>
            <a:r>
              <a:rPr lang="en-GB" sz="3600" b="1" i="1" dirty="0"/>
              <a:t>The school is responsible for informing parents of any injuries being dealt with.</a:t>
            </a:r>
          </a:p>
          <a:p>
            <a:r>
              <a:rPr lang="en-GB" sz="3600" b="1" i="1" dirty="0"/>
              <a:t>You are responsible for your school’s children on site i.e. whilst waiting for races and before being returned to parents.</a:t>
            </a:r>
          </a:p>
          <a:p>
            <a:r>
              <a:rPr lang="en-GB" sz="3600" b="1" i="1" dirty="0"/>
              <a:t>Our ‘hares’ will lead the way for the children and ensure all children complete the course.</a:t>
            </a:r>
          </a:p>
          <a:p>
            <a:pPr>
              <a:buNone/>
            </a:pPr>
            <a:endParaRPr lang="en-GB" sz="2400" dirty="0"/>
          </a:p>
        </p:txBody>
      </p:sp>
    </p:spTree>
    <p:extLst>
      <p:ext uri="{BB962C8B-B14F-4D97-AF65-F5344CB8AC3E}">
        <p14:creationId xmlns:p14="http://schemas.microsoft.com/office/powerpoint/2010/main" val="2748710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7BE14D1-8B5F-DE4B-3BCD-69D61F587D6B}"/>
              </a:ext>
            </a:extLst>
          </p:cNvPr>
          <p:cNvSpPr txBox="1"/>
          <p:nvPr/>
        </p:nvSpPr>
        <p:spPr>
          <a:xfrm>
            <a:off x="750675" y="451708"/>
            <a:ext cx="6098058" cy="769441"/>
          </a:xfrm>
          <a:prstGeom prst="rect">
            <a:avLst/>
          </a:prstGeom>
          <a:noFill/>
        </p:spPr>
        <p:txBody>
          <a:bodyPr wrap="square">
            <a:spAutoFit/>
          </a:bodyPr>
          <a:lstStyle/>
          <a:p>
            <a:r>
              <a:rPr lang="en-GB" sz="4400" b="1" i="1" dirty="0">
                <a:latin typeface="+mn-lt"/>
              </a:rPr>
              <a:t>Medical Form</a:t>
            </a:r>
            <a:endParaRPr lang="en-US" sz="4400" dirty="0"/>
          </a:p>
        </p:txBody>
      </p:sp>
      <p:pic>
        <p:nvPicPr>
          <p:cNvPr id="3" name="Picture 2">
            <a:extLst>
              <a:ext uri="{FF2B5EF4-FFF2-40B4-BE49-F238E27FC236}">
                <a16:creationId xmlns:a16="http://schemas.microsoft.com/office/drawing/2014/main" id="{80253033-25CA-5EFC-2352-DC84633FDABD}"/>
              </a:ext>
            </a:extLst>
          </p:cNvPr>
          <p:cNvPicPr>
            <a:picLocks noChangeAspect="1"/>
          </p:cNvPicPr>
          <p:nvPr/>
        </p:nvPicPr>
        <p:blipFill>
          <a:blip r:embed="rId2"/>
          <a:stretch>
            <a:fillRect/>
          </a:stretch>
        </p:blipFill>
        <p:spPr>
          <a:xfrm>
            <a:off x="4871508" y="185353"/>
            <a:ext cx="4846211" cy="6858000"/>
          </a:xfrm>
          <a:prstGeom prst="rect">
            <a:avLst/>
          </a:prstGeom>
        </p:spPr>
      </p:pic>
    </p:spTree>
    <p:extLst>
      <p:ext uri="{BB962C8B-B14F-4D97-AF65-F5344CB8AC3E}">
        <p14:creationId xmlns:p14="http://schemas.microsoft.com/office/powerpoint/2010/main" val="3312780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786" y="538464"/>
            <a:ext cx="10902696" cy="5875784"/>
          </a:xfrm>
        </p:spPr>
        <p:txBody>
          <a:bodyPr>
            <a:normAutofit fontScale="70000" lnSpcReduction="20000"/>
          </a:bodyPr>
          <a:lstStyle/>
          <a:p>
            <a:pPr marL="0" indent="0">
              <a:buNone/>
            </a:pPr>
            <a:r>
              <a:rPr lang="en-GB" sz="6300" b="1" i="1" dirty="0">
                <a:latin typeface="+mn-lt"/>
              </a:rPr>
              <a:t>Some Health and Safety Points</a:t>
            </a:r>
            <a:endParaRPr lang="en-GB" sz="6300" b="1" i="1" dirty="0"/>
          </a:p>
          <a:p>
            <a:endParaRPr lang="en-GB" sz="4000" b="1" i="1" dirty="0"/>
          </a:p>
          <a:p>
            <a:r>
              <a:rPr lang="en-GB" sz="4000" b="1" i="1" dirty="0"/>
              <a:t>Children should wait in the holding area after the race with their staff member and only leave the holding area with the member of staff when the all runners from the school team have gathered. No parents will be able to access this holding area.</a:t>
            </a:r>
          </a:p>
          <a:p>
            <a:r>
              <a:rPr lang="en-GB" sz="4000" b="1" i="1" dirty="0"/>
              <a:t>In the case of an emergency, it will be announced that children return to the meeting points from where further instructions will be provided and your children can be accounted for.</a:t>
            </a:r>
          </a:p>
          <a:p>
            <a:r>
              <a:rPr lang="en-GB" sz="4000" b="1" i="1" dirty="0"/>
              <a:t>In the case of a race in progress, marshals will be instructed to hold runners at their respective point and then to return to the finish with the children unless advised to wait at the muster point to which further instructions will be provided.</a:t>
            </a:r>
          </a:p>
          <a:p>
            <a:r>
              <a:rPr lang="en-GB" sz="4000" b="1" i="1" dirty="0"/>
              <a:t>Additional instructions will be announced if it is necessary to evacuate the park.</a:t>
            </a:r>
          </a:p>
          <a:p>
            <a:r>
              <a:rPr lang="en-GB" sz="4000" b="1" i="1" dirty="0"/>
              <a:t>Finally, in the words of British Rail: “See it. Say it. Sorted.”</a:t>
            </a:r>
          </a:p>
          <a:p>
            <a:endParaRPr lang="en-GB" sz="3000" b="1" i="1" dirty="0"/>
          </a:p>
          <a:p>
            <a:endParaRPr lang="en-GB" b="1" i="1" dirty="0"/>
          </a:p>
          <a:p>
            <a:pPr>
              <a:buNone/>
            </a:pPr>
            <a:endParaRPr lang="en-GB" sz="3000" b="1" i="1" dirty="0"/>
          </a:p>
          <a:p>
            <a:endParaRPr lang="en-GB" sz="3000" b="1" i="1" dirty="0"/>
          </a:p>
          <a:p>
            <a:pPr>
              <a:buNone/>
            </a:pPr>
            <a:endParaRPr lang="en-GB"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081FB-56F9-5D9F-0725-D195D2BC01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6A02B0-3C4E-4E54-2DB7-B5207239CFE9}"/>
              </a:ext>
            </a:extLst>
          </p:cNvPr>
          <p:cNvPicPr>
            <a:picLocks noChangeAspect="1"/>
          </p:cNvPicPr>
          <p:nvPr/>
        </p:nvPicPr>
        <p:blipFill>
          <a:blip r:embed="rId2"/>
          <a:stretch>
            <a:fillRect/>
          </a:stretch>
        </p:blipFill>
        <p:spPr>
          <a:xfrm>
            <a:off x="1092199" y="-5117"/>
            <a:ext cx="10007600" cy="7505700"/>
          </a:xfrm>
          <a:prstGeom prst="rect">
            <a:avLst/>
          </a:prstGeom>
        </p:spPr>
      </p:pic>
      <p:sp>
        <p:nvSpPr>
          <p:cNvPr id="6" name="Title 1">
            <a:extLst>
              <a:ext uri="{FF2B5EF4-FFF2-40B4-BE49-F238E27FC236}">
                <a16:creationId xmlns:a16="http://schemas.microsoft.com/office/drawing/2014/main" id="{4BD3F492-28DA-E570-5139-3EC2AC0A7F95}"/>
              </a:ext>
            </a:extLst>
          </p:cNvPr>
          <p:cNvSpPr>
            <a:spLocks noGrp="1"/>
          </p:cNvSpPr>
          <p:nvPr>
            <p:ph type="title"/>
          </p:nvPr>
        </p:nvSpPr>
        <p:spPr>
          <a:xfrm>
            <a:off x="423672" y="365125"/>
            <a:ext cx="10515600" cy="1325563"/>
          </a:xfrm>
        </p:spPr>
        <p:txBody>
          <a:bodyPr/>
          <a:lstStyle/>
          <a:p>
            <a:r>
              <a:rPr lang="en-US" b="1" i="1" dirty="0">
                <a:latin typeface="+mn-lt"/>
              </a:rPr>
              <a:t>Course</a:t>
            </a:r>
          </a:p>
        </p:txBody>
      </p:sp>
    </p:spTree>
    <p:extLst>
      <p:ext uri="{BB962C8B-B14F-4D97-AF65-F5344CB8AC3E}">
        <p14:creationId xmlns:p14="http://schemas.microsoft.com/office/powerpoint/2010/main" val="329054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a park&#10;&#10;AI-generated content may be incorrect.">
            <a:extLst>
              <a:ext uri="{FF2B5EF4-FFF2-40B4-BE49-F238E27FC236}">
                <a16:creationId xmlns:a16="http://schemas.microsoft.com/office/drawing/2014/main" id="{F17533F7-8455-2E91-7988-5FFF539CC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987704" y="-952583"/>
            <a:ext cx="6442710" cy="8807450"/>
          </a:xfrm>
          <a:prstGeom prst="rect">
            <a:avLst/>
          </a:prstGeom>
          <a:ln>
            <a:solidFill>
              <a:schemeClr val="accent1"/>
            </a:solidFill>
          </a:ln>
        </p:spPr>
      </p:pic>
      <p:cxnSp>
        <p:nvCxnSpPr>
          <p:cNvPr id="9" name="Straight Connector 8">
            <a:extLst>
              <a:ext uri="{FF2B5EF4-FFF2-40B4-BE49-F238E27FC236}">
                <a16:creationId xmlns:a16="http://schemas.microsoft.com/office/drawing/2014/main" id="{7DC0951D-E25E-70A5-68AB-57E6A4287DB7}"/>
              </a:ext>
            </a:extLst>
          </p:cNvPr>
          <p:cNvCxnSpPr>
            <a:cxnSpLocks/>
          </p:cNvCxnSpPr>
          <p:nvPr/>
        </p:nvCxnSpPr>
        <p:spPr>
          <a:xfrm flipV="1">
            <a:off x="6163542" y="2220233"/>
            <a:ext cx="586550" cy="2452116"/>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485DB7BD-0CA2-9300-BBAE-BBA58083D34F}"/>
              </a:ext>
            </a:extLst>
          </p:cNvPr>
          <p:cNvCxnSpPr>
            <a:cxnSpLocks/>
          </p:cNvCxnSpPr>
          <p:nvPr/>
        </p:nvCxnSpPr>
        <p:spPr>
          <a:xfrm flipV="1">
            <a:off x="4382207" y="2221973"/>
            <a:ext cx="2375650" cy="118618"/>
          </a:xfrm>
          <a:prstGeom prst="line">
            <a:avLst/>
          </a:prstGeom>
        </p:spPr>
        <p:style>
          <a:lnRef idx="2">
            <a:schemeClr val="dk1"/>
          </a:lnRef>
          <a:fillRef idx="0">
            <a:schemeClr val="dk1"/>
          </a:fillRef>
          <a:effectRef idx="1">
            <a:schemeClr val="dk1"/>
          </a:effectRef>
          <a:fontRef idx="minor">
            <a:schemeClr val="tx1"/>
          </a:fontRef>
        </p:style>
      </p:cxnSp>
      <p:cxnSp>
        <p:nvCxnSpPr>
          <p:cNvPr id="23" name="Straight Connector 22">
            <a:extLst>
              <a:ext uri="{FF2B5EF4-FFF2-40B4-BE49-F238E27FC236}">
                <a16:creationId xmlns:a16="http://schemas.microsoft.com/office/drawing/2014/main" id="{20DE2456-CCFD-0BA0-C285-B147AA3D9BEE}"/>
              </a:ext>
            </a:extLst>
          </p:cNvPr>
          <p:cNvCxnSpPr>
            <a:cxnSpLocks/>
          </p:cNvCxnSpPr>
          <p:nvPr/>
        </p:nvCxnSpPr>
        <p:spPr>
          <a:xfrm flipV="1">
            <a:off x="4356362" y="2570205"/>
            <a:ext cx="2311202" cy="124044"/>
          </a:xfrm>
          <a:prstGeom prst="line">
            <a:avLst/>
          </a:prstGeom>
        </p:spPr>
        <p:style>
          <a:lnRef idx="2">
            <a:schemeClr val="dk1"/>
          </a:lnRef>
          <a:fillRef idx="0">
            <a:schemeClr val="dk1"/>
          </a:fillRef>
          <a:effectRef idx="1">
            <a:schemeClr val="dk1"/>
          </a:effectRef>
          <a:fontRef idx="minor">
            <a:schemeClr val="tx1"/>
          </a:fontRef>
        </p:style>
      </p:cxnSp>
      <p:sp>
        <p:nvSpPr>
          <p:cNvPr id="31" name="Arc 30">
            <a:extLst>
              <a:ext uri="{FF2B5EF4-FFF2-40B4-BE49-F238E27FC236}">
                <a16:creationId xmlns:a16="http://schemas.microsoft.com/office/drawing/2014/main" id="{7A09A835-6320-5A51-F62F-28A86A641903}"/>
              </a:ext>
            </a:extLst>
          </p:cNvPr>
          <p:cNvSpPr/>
          <p:nvPr/>
        </p:nvSpPr>
        <p:spPr>
          <a:xfrm rot="9720174" flipV="1">
            <a:off x="2701261" y="2152783"/>
            <a:ext cx="3223819" cy="987425"/>
          </a:xfrm>
          <a:prstGeom prst="arc">
            <a:avLst>
              <a:gd name="adj1" fmla="val 14776297"/>
              <a:gd name="adj2" fmla="val 21199653"/>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n-US" dirty="0"/>
          </a:p>
        </p:txBody>
      </p:sp>
      <p:cxnSp>
        <p:nvCxnSpPr>
          <p:cNvPr id="32" name="Straight Connector 31">
            <a:extLst>
              <a:ext uri="{FF2B5EF4-FFF2-40B4-BE49-F238E27FC236}">
                <a16:creationId xmlns:a16="http://schemas.microsoft.com/office/drawing/2014/main" id="{C86F0CEE-DCE7-5C6C-1FD1-70F81AEC914A}"/>
              </a:ext>
            </a:extLst>
          </p:cNvPr>
          <p:cNvCxnSpPr>
            <a:cxnSpLocks/>
          </p:cNvCxnSpPr>
          <p:nvPr/>
        </p:nvCxnSpPr>
        <p:spPr>
          <a:xfrm flipV="1">
            <a:off x="4366052" y="1985195"/>
            <a:ext cx="2490460" cy="130518"/>
          </a:xfrm>
          <a:prstGeom prst="line">
            <a:avLst/>
          </a:prstGeom>
        </p:spPr>
        <p:style>
          <a:lnRef idx="2">
            <a:schemeClr val="accent6"/>
          </a:lnRef>
          <a:fillRef idx="0">
            <a:schemeClr val="accent6"/>
          </a:fillRef>
          <a:effectRef idx="1">
            <a:schemeClr val="accent6"/>
          </a:effectRef>
          <a:fontRef idx="minor">
            <a:schemeClr val="tx1"/>
          </a:fontRef>
        </p:style>
      </p:cxnSp>
      <p:cxnSp>
        <p:nvCxnSpPr>
          <p:cNvPr id="22" name="Straight Connector 21">
            <a:extLst>
              <a:ext uri="{FF2B5EF4-FFF2-40B4-BE49-F238E27FC236}">
                <a16:creationId xmlns:a16="http://schemas.microsoft.com/office/drawing/2014/main" id="{D45F9DA3-F6DA-3252-D196-00525FE42F5A}"/>
              </a:ext>
            </a:extLst>
          </p:cNvPr>
          <p:cNvCxnSpPr>
            <a:cxnSpLocks/>
          </p:cNvCxnSpPr>
          <p:nvPr/>
        </p:nvCxnSpPr>
        <p:spPr>
          <a:xfrm>
            <a:off x="6857453" y="1985195"/>
            <a:ext cx="942169" cy="149960"/>
          </a:xfrm>
          <a:prstGeom prst="line">
            <a:avLst/>
          </a:prstGeom>
        </p:spPr>
        <p:style>
          <a:lnRef idx="2">
            <a:schemeClr val="accent6"/>
          </a:lnRef>
          <a:fillRef idx="0">
            <a:schemeClr val="accent6"/>
          </a:fillRef>
          <a:effectRef idx="1">
            <a:schemeClr val="accent6"/>
          </a:effectRef>
          <a:fontRef idx="minor">
            <a:schemeClr val="tx1"/>
          </a:fontRef>
        </p:style>
      </p:cxnSp>
      <p:cxnSp>
        <p:nvCxnSpPr>
          <p:cNvPr id="26" name="Straight Connector 25">
            <a:extLst>
              <a:ext uri="{FF2B5EF4-FFF2-40B4-BE49-F238E27FC236}">
                <a16:creationId xmlns:a16="http://schemas.microsoft.com/office/drawing/2014/main" id="{5715DAB1-26BB-BF5C-4C09-8EC51B1D94AA}"/>
              </a:ext>
            </a:extLst>
          </p:cNvPr>
          <p:cNvCxnSpPr>
            <a:cxnSpLocks/>
          </p:cNvCxnSpPr>
          <p:nvPr/>
        </p:nvCxnSpPr>
        <p:spPr>
          <a:xfrm flipV="1">
            <a:off x="7052263" y="3690453"/>
            <a:ext cx="259286" cy="1226646"/>
          </a:xfrm>
          <a:prstGeom prst="line">
            <a:avLst/>
          </a:prstGeom>
        </p:spPr>
        <p:style>
          <a:lnRef idx="2">
            <a:schemeClr val="accent6"/>
          </a:lnRef>
          <a:fillRef idx="0">
            <a:schemeClr val="accent6"/>
          </a:fillRef>
          <a:effectRef idx="1">
            <a:schemeClr val="accent6"/>
          </a:effectRef>
          <a:fontRef idx="minor">
            <a:schemeClr val="tx1"/>
          </a:fontRef>
        </p:style>
      </p:cxnSp>
      <p:sp>
        <p:nvSpPr>
          <p:cNvPr id="29" name="TextBox 28">
            <a:extLst>
              <a:ext uri="{FF2B5EF4-FFF2-40B4-BE49-F238E27FC236}">
                <a16:creationId xmlns:a16="http://schemas.microsoft.com/office/drawing/2014/main" id="{A4EFA2B9-5467-9FE6-5632-3C8CD1A08082}"/>
              </a:ext>
            </a:extLst>
          </p:cNvPr>
          <p:cNvSpPr txBox="1"/>
          <p:nvPr/>
        </p:nvSpPr>
        <p:spPr>
          <a:xfrm>
            <a:off x="8204633" y="1650143"/>
            <a:ext cx="1075039" cy="646331"/>
          </a:xfrm>
          <a:prstGeom prst="rect">
            <a:avLst/>
          </a:prstGeom>
          <a:noFill/>
        </p:spPr>
        <p:txBody>
          <a:bodyPr wrap="square" rtlCol="0">
            <a:spAutoFit/>
          </a:bodyPr>
          <a:lstStyle/>
          <a:p>
            <a:r>
              <a:rPr lang="en-US" dirty="0"/>
              <a:t>Meeting</a:t>
            </a:r>
          </a:p>
          <a:p>
            <a:r>
              <a:rPr lang="en-US" dirty="0"/>
              <a:t>Points</a:t>
            </a:r>
          </a:p>
        </p:txBody>
      </p:sp>
      <p:sp>
        <p:nvSpPr>
          <p:cNvPr id="30" name="TextBox 29">
            <a:extLst>
              <a:ext uri="{FF2B5EF4-FFF2-40B4-BE49-F238E27FC236}">
                <a16:creationId xmlns:a16="http://schemas.microsoft.com/office/drawing/2014/main" id="{2CEE8A26-6519-9FE7-479A-0C0F6A7EF606}"/>
              </a:ext>
            </a:extLst>
          </p:cNvPr>
          <p:cNvSpPr txBox="1"/>
          <p:nvPr/>
        </p:nvSpPr>
        <p:spPr>
          <a:xfrm rot="16991569">
            <a:off x="5996966" y="3352632"/>
            <a:ext cx="770338" cy="215444"/>
          </a:xfrm>
          <a:prstGeom prst="rect">
            <a:avLst/>
          </a:prstGeom>
          <a:noFill/>
        </p:spPr>
        <p:txBody>
          <a:bodyPr wrap="square" rtlCol="0">
            <a:spAutoFit/>
          </a:bodyPr>
          <a:lstStyle/>
          <a:p>
            <a:r>
              <a:rPr lang="en-US" sz="800" dirty="0"/>
              <a:t>Starting Pens</a:t>
            </a:r>
          </a:p>
        </p:txBody>
      </p:sp>
      <p:sp>
        <p:nvSpPr>
          <p:cNvPr id="33" name="TextBox 32">
            <a:extLst>
              <a:ext uri="{FF2B5EF4-FFF2-40B4-BE49-F238E27FC236}">
                <a16:creationId xmlns:a16="http://schemas.microsoft.com/office/drawing/2014/main" id="{CC1E80D4-BF9B-C987-E1B5-837386183694}"/>
              </a:ext>
            </a:extLst>
          </p:cNvPr>
          <p:cNvSpPr txBox="1"/>
          <p:nvPr/>
        </p:nvSpPr>
        <p:spPr>
          <a:xfrm rot="21433452">
            <a:off x="4363759" y="2346720"/>
            <a:ext cx="885612" cy="307777"/>
          </a:xfrm>
          <a:prstGeom prst="rect">
            <a:avLst/>
          </a:prstGeom>
          <a:noFill/>
        </p:spPr>
        <p:txBody>
          <a:bodyPr wrap="square" rtlCol="0">
            <a:spAutoFit/>
          </a:bodyPr>
          <a:lstStyle/>
          <a:p>
            <a:r>
              <a:rPr lang="en-US" sz="1400" dirty="0"/>
              <a:t>Finish</a:t>
            </a:r>
          </a:p>
        </p:txBody>
      </p:sp>
      <p:cxnSp>
        <p:nvCxnSpPr>
          <p:cNvPr id="51" name="Straight Connector 50">
            <a:extLst>
              <a:ext uri="{FF2B5EF4-FFF2-40B4-BE49-F238E27FC236}">
                <a16:creationId xmlns:a16="http://schemas.microsoft.com/office/drawing/2014/main" id="{5ED7E4F2-9867-8903-F4A9-B37A660467FD}"/>
              </a:ext>
            </a:extLst>
          </p:cNvPr>
          <p:cNvCxnSpPr>
            <a:cxnSpLocks/>
          </p:cNvCxnSpPr>
          <p:nvPr/>
        </p:nvCxnSpPr>
        <p:spPr>
          <a:xfrm flipV="1">
            <a:off x="5423972" y="2287087"/>
            <a:ext cx="85481" cy="351617"/>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59" name="TextBox 58">
            <a:extLst>
              <a:ext uri="{FF2B5EF4-FFF2-40B4-BE49-F238E27FC236}">
                <a16:creationId xmlns:a16="http://schemas.microsoft.com/office/drawing/2014/main" id="{42AA2BCE-53B8-CA8B-F8E3-D56A33073500}"/>
              </a:ext>
            </a:extLst>
          </p:cNvPr>
          <p:cNvSpPr txBox="1"/>
          <p:nvPr/>
        </p:nvSpPr>
        <p:spPr>
          <a:xfrm rot="2063670">
            <a:off x="6592946" y="4536505"/>
            <a:ext cx="496856" cy="215444"/>
          </a:xfrm>
          <a:prstGeom prst="rect">
            <a:avLst/>
          </a:prstGeom>
          <a:noFill/>
        </p:spPr>
        <p:txBody>
          <a:bodyPr wrap="square" rtlCol="0">
            <a:spAutoFit/>
          </a:bodyPr>
          <a:lstStyle/>
          <a:p>
            <a:r>
              <a:rPr lang="en-US" sz="800" dirty="0"/>
              <a:t>Scorers</a:t>
            </a:r>
          </a:p>
        </p:txBody>
      </p:sp>
      <p:sp>
        <p:nvSpPr>
          <p:cNvPr id="61" name="TextBox 60">
            <a:extLst>
              <a:ext uri="{FF2B5EF4-FFF2-40B4-BE49-F238E27FC236}">
                <a16:creationId xmlns:a16="http://schemas.microsoft.com/office/drawing/2014/main" id="{FA13F7A4-2A3D-4272-813E-D35AB06DE477}"/>
              </a:ext>
            </a:extLst>
          </p:cNvPr>
          <p:cNvSpPr txBox="1"/>
          <p:nvPr/>
        </p:nvSpPr>
        <p:spPr>
          <a:xfrm rot="17001704">
            <a:off x="6842561" y="2342347"/>
            <a:ext cx="728005" cy="400110"/>
          </a:xfrm>
          <a:prstGeom prst="rect">
            <a:avLst/>
          </a:prstGeom>
          <a:noFill/>
        </p:spPr>
        <p:txBody>
          <a:bodyPr wrap="square" rtlCol="0">
            <a:spAutoFit/>
          </a:bodyPr>
          <a:lstStyle/>
          <a:p>
            <a:r>
              <a:rPr lang="en-US" sz="1000" dirty="0"/>
              <a:t>Recording</a:t>
            </a:r>
          </a:p>
          <a:p>
            <a:r>
              <a:rPr lang="en-US" sz="1000" dirty="0"/>
              <a:t>Area</a:t>
            </a:r>
          </a:p>
        </p:txBody>
      </p:sp>
      <p:cxnSp>
        <p:nvCxnSpPr>
          <p:cNvPr id="5" name="Straight Connector 4">
            <a:extLst>
              <a:ext uri="{FF2B5EF4-FFF2-40B4-BE49-F238E27FC236}">
                <a16:creationId xmlns:a16="http://schemas.microsoft.com/office/drawing/2014/main" id="{8B0C21B8-ECDB-877C-3872-91CB7809C541}"/>
              </a:ext>
            </a:extLst>
          </p:cNvPr>
          <p:cNvCxnSpPr>
            <a:cxnSpLocks/>
          </p:cNvCxnSpPr>
          <p:nvPr/>
        </p:nvCxnSpPr>
        <p:spPr>
          <a:xfrm flipV="1">
            <a:off x="5721836" y="2294747"/>
            <a:ext cx="1006408" cy="6153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6" name="Straight Connector 5">
            <a:extLst>
              <a:ext uri="{FF2B5EF4-FFF2-40B4-BE49-F238E27FC236}">
                <a16:creationId xmlns:a16="http://schemas.microsoft.com/office/drawing/2014/main" id="{68E8BCBD-1948-D03F-289A-C13A6C87623C}"/>
              </a:ext>
            </a:extLst>
          </p:cNvPr>
          <p:cNvCxnSpPr>
            <a:cxnSpLocks/>
          </p:cNvCxnSpPr>
          <p:nvPr/>
        </p:nvCxnSpPr>
        <p:spPr>
          <a:xfrm flipV="1">
            <a:off x="5705855" y="2360141"/>
            <a:ext cx="1006408" cy="6153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7" name="Straight Connector 6">
            <a:extLst>
              <a:ext uri="{FF2B5EF4-FFF2-40B4-BE49-F238E27FC236}">
                <a16:creationId xmlns:a16="http://schemas.microsoft.com/office/drawing/2014/main" id="{E6A41092-0FF1-C9A6-25CA-CB86DA502F3C}"/>
              </a:ext>
            </a:extLst>
          </p:cNvPr>
          <p:cNvCxnSpPr>
            <a:cxnSpLocks/>
          </p:cNvCxnSpPr>
          <p:nvPr/>
        </p:nvCxnSpPr>
        <p:spPr>
          <a:xfrm flipV="1">
            <a:off x="5689908" y="2427496"/>
            <a:ext cx="1006408" cy="6153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 name="Straight Connector 7">
            <a:extLst>
              <a:ext uri="{FF2B5EF4-FFF2-40B4-BE49-F238E27FC236}">
                <a16:creationId xmlns:a16="http://schemas.microsoft.com/office/drawing/2014/main" id="{2BC07F6F-8DA5-741D-77CB-7BB1DDA0EB69}"/>
              </a:ext>
            </a:extLst>
          </p:cNvPr>
          <p:cNvCxnSpPr>
            <a:cxnSpLocks/>
          </p:cNvCxnSpPr>
          <p:nvPr/>
        </p:nvCxnSpPr>
        <p:spPr>
          <a:xfrm flipV="1">
            <a:off x="5670864" y="2494389"/>
            <a:ext cx="1006408" cy="6153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1" name="Straight Connector 10">
            <a:extLst>
              <a:ext uri="{FF2B5EF4-FFF2-40B4-BE49-F238E27FC236}">
                <a16:creationId xmlns:a16="http://schemas.microsoft.com/office/drawing/2014/main" id="{4672F0AF-8708-7D13-AD75-AF07FFE2AC9F}"/>
              </a:ext>
            </a:extLst>
          </p:cNvPr>
          <p:cNvCxnSpPr>
            <a:cxnSpLocks/>
          </p:cNvCxnSpPr>
          <p:nvPr/>
        </p:nvCxnSpPr>
        <p:spPr>
          <a:xfrm flipV="1">
            <a:off x="6035623" y="2572382"/>
            <a:ext cx="496856" cy="2040734"/>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9CFAC559-07B9-EC91-D933-6975ED357679}"/>
              </a:ext>
            </a:extLst>
          </p:cNvPr>
          <p:cNvCxnSpPr>
            <a:cxnSpLocks/>
          </p:cNvCxnSpPr>
          <p:nvPr/>
        </p:nvCxnSpPr>
        <p:spPr>
          <a:xfrm flipV="1">
            <a:off x="7359245" y="3209261"/>
            <a:ext cx="57039" cy="246807"/>
          </a:xfrm>
          <a:prstGeom prst="line">
            <a:avLst/>
          </a:prstGeom>
        </p:spPr>
        <p:style>
          <a:lnRef idx="2">
            <a:schemeClr val="accent6"/>
          </a:lnRef>
          <a:fillRef idx="0">
            <a:schemeClr val="accent6"/>
          </a:fillRef>
          <a:effectRef idx="1">
            <a:schemeClr val="accent6"/>
          </a:effectRef>
          <a:fontRef idx="minor">
            <a:schemeClr val="tx1"/>
          </a:fontRef>
        </p:style>
      </p:cxnSp>
      <p:cxnSp>
        <p:nvCxnSpPr>
          <p:cNvPr id="38" name="Straight Connector 37">
            <a:extLst>
              <a:ext uri="{FF2B5EF4-FFF2-40B4-BE49-F238E27FC236}">
                <a16:creationId xmlns:a16="http://schemas.microsoft.com/office/drawing/2014/main" id="{D7382709-595A-D79D-704D-BC2A02374F4D}"/>
              </a:ext>
            </a:extLst>
          </p:cNvPr>
          <p:cNvCxnSpPr>
            <a:cxnSpLocks/>
          </p:cNvCxnSpPr>
          <p:nvPr/>
        </p:nvCxnSpPr>
        <p:spPr>
          <a:xfrm flipV="1">
            <a:off x="6750092" y="1985195"/>
            <a:ext cx="64804" cy="243314"/>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58" name="Straight Connector 57">
            <a:extLst>
              <a:ext uri="{FF2B5EF4-FFF2-40B4-BE49-F238E27FC236}">
                <a16:creationId xmlns:a16="http://schemas.microsoft.com/office/drawing/2014/main" id="{5DC66E96-EF7C-2955-0913-BAF0EABE11F1}"/>
              </a:ext>
            </a:extLst>
          </p:cNvPr>
          <p:cNvCxnSpPr>
            <a:cxnSpLocks/>
          </p:cNvCxnSpPr>
          <p:nvPr/>
        </p:nvCxnSpPr>
        <p:spPr>
          <a:xfrm flipH="1" flipV="1">
            <a:off x="4336237" y="3957080"/>
            <a:ext cx="1495673" cy="824627"/>
          </a:xfrm>
          <a:prstGeom prst="line">
            <a:avLst/>
          </a:prstGeom>
        </p:spPr>
        <p:style>
          <a:lnRef idx="2">
            <a:schemeClr val="accent6"/>
          </a:lnRef>
          <a:fillRef idx="0">
            <a:schemeClr val="accent6"/>
          </a:fillRef>
          <a:effectRef idx="1">
            <a:schemeClr val="accent6"/>
          </a:effectRef>
          <a:fontRef idx="minor">
            <a:schemeClr val="tx1"/>
          </a:fontRef>
        </p:style>
      </p:cxnSp>
      <p:cxnSp>
        <p:nvCxnSpPr>
          <p:cNvPr id="60" name="Straight Connector 59">
            <a:extLst>
              <a:ext uri="{FF2B5EF4-FFF2-40B4-BE49-F238E27FC236}">
                <a16:creationId xmlns:a16="http://schemas.microsoft.com/office/drawing/2014/main" id="{E131B03F-9422-89E6-CF61-20BDFF7025B4}"/>
              </a:ext>
            </a:extLst>
          </p:cNvPr>
          <p:cNvCxnSpPr>
            <a:cxnSpLocks/>
          </p:cNvCxnSpPr>
          <p:nvPr/>
        </p:nvCxnSpPr>
        <p:spPr>
          <a:xfrm>
            <a:off x="6591049" y="2878675"/>
            <a:ext cx="439719" cy="92768"/>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68" name="Straight Connector 67">
            <a:extLst>
              <a:ext uri="{FF2B5EF4-FFF2-40B4-BE49-F238E27FC236}">
                <a16:creationId xmlns:a16="http://schemas.microsoft.com/office/drawing/2014/main" id="{3E1300E6-7239-3F82-D32D-3DAA78BB6554}"/>
              </a:ext>
            </a:extLst>
          </p:cNvPr>
          <p:cNvCxnSpPr>
            <a:cxnSpLocks/>
          </p:cNvCxnSpPr>
          <p:nvPr/>
        </p:nvCxnSpPr>
        <p:spPr>
          <a:xfrm>
            <a:off x="7167005" y="2993535"/>
            <a:ext cx="410671" cy="9223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78" name="Arc 77">
            <a:extLst>
              <a:ext uri="{FF2B5EF4-FFF2-40B4-BE49-F238E27FC236}">
                <a16:creationId xmlns:a16="http://schemas.microsoft.com/office/drawing/2014/main" id="{15C46C37-F96B-CB6C-F838-794371B175D7}"/>
              </a:ext>
            </a:extLst>
          </p:cNvPr>
          <p:cNvSpPr/>
          <p:nvPr/>
        </p:nvSpPr>
        <p:spPr>
          <a:xfrm rot="11999420" flipV="1">
            <a:off x="2536275" y="3853918"/>
            <a:ext cx="2879624" cy="974368"/>
          </a:xfrm>
          <a:prstGeom prst="arc">
            <a:avLst>
              <a:gd name="adj1" fmla="val 14776297"/>
              <a:gd name="adj2" fmla="val 21238310"/>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A6B3A5A0-E187-BAF9-B1BB-B6766F4F5CFC}"/>
              </a:ext>
            </a:extLst>
          </p:cNvPr>
          <p:cNvCxnSpPr>
            <a:cxnSpLocks/>
          </p:cNvCxnSpPr>
          <p:nvPr/>
        </p:nvCxnSpPr>
        <p:spPr>
          <a:xfrm flipH="1" flipV="1">
            <a:off x="4264559" y="3770345"/>
            <a:ext cx="1909550" cy="902004"/>
          </a:xfrm>
          <a:prstGeom prst="line">
            <a:avLst/>
          </a:prstGeom>
        </p:spPr>
        <p:style>
          <a:lnRef idx="2">
            <a:schemeClr val="dk1"/>
          </a:lnRef>
          <a:fillRef idx="0">
            <a:schemeClr val="dk1"/>
          </a:fillRef>
          <a:effectRef idx="1">
            <a:schemeClr val="dk1"/>
          </a:effectRef>
          <a:fontRef idx="minor">
            <a:schemeClr val="tx1"/>
          </a:fontRef>
        </p:style>
      </p:cxnSp>
      <p:cxnSp>
        <p:nvCxnSpPr>
          <p:cNvPr id="37" name="Straight Connector 36">
            <a:extLst>
              <a:ext uri="{FF2B5EF4-FFF2-40B4-BE49-F238E27FC236}">
                <a16:creationId xmlns:a16="http://schemas.microsoft.com/office/drawing/2014/main" id="{70E32965-22CA-79C8-5C25-53FB2D287A65}"/>
              </a:ext>
            </a:extLst>
          </p:cNvPr>
          <p:cNvCxnSpPr>
            <a:cxnSpLocks/>
          </p:cNvCxnSpPr>
          <p:nvPr/>
        </p:nvCxnSpPr>
        <p:spPr>
          <a:xfrm flipH="1" flipV="1">
            <a:off x="5831723" y="4781707"/>
            <a:ext cx="1225235" cy="135393"/>
          </a:xfrm>
          <a:prstGeom prst="line">
            <a:avLst/>
          </a:prstGeom>
        </p:spPr>
        <p:style>
          <a:lnRef idx="2">
            <a:schemeClr val="accent6"/>
          </a:lnRef>
          <a:fillRef idx="0">
            <a:schemeClr val="accent6"/>
          </a:fillRef>
          <a:effectRef idx="1">
            <a:schemeClr val="accent6"/>
          </a:effectRef>
          <a:fontRef idx="minor">
            <a:schemeClr val="tx1"/>
          </a:fontRef>
        </p:style>
      </p:cxnSp>
      <p:sp>
        <p:nvSpPr>
          <p:cNvPr id="13" name="Frame 12">
            <a:extLst>
              <a:ext uri="{FF2B5EF4-FFF2-40B4-BE49-F238E27FC236}">
                <a16:creationId xmlns:a16="http://schemas.microsoft.com/office/drawing/2014/main" id="{51706B4F-0D82-4D0C-04EB-253FFBEFB9F1}"/>
              </a:ext>
            </a:extLst>
          </p:cNvPr>
          <p:cNvSpPr/>
          <p:nvPr/>
        </p:nvSpPr>
        <p:spPr>
          <a:xfrm rot="2091029">
            <a:off x="6600381" y="4499336"/>
            <a:ext cx="462103" cy="276157"/>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Frame 13">
            <a:extLst>
              <a:ext uri="{FF2B5EF4-FFF2-40B4-BE49-F238E27FC236}">
                <a16:creationId xmlns:a16="http://schemas.microsoft.com/office/drawing/2014/main" id="{F5341634-7535-CFEA-BA9C-ACE11AF5DE9B}"/>
              </a:ext>
            </a:extLst>
          </p:cNvPr>
          <p:cNvSpPr/>
          <p:nvPr/>
        </p:nvSpPr>
        <p:spPr>
          <a:xfrm rot="16958472">
            <a:off x="7512601" y="2840058"/>
            <a:ext cx="559984" cy="276157"/>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Frame 14">
            <a:extLst>
              <a:ext uri="{FF2B5EF4-FFF2-40B4-BE49-F238E27FC236}">
                <a16:creationId xmlns:a16="http://schemas.microsoft.com/office/drawing/2014/main" id="{8FF2F60F-346F-1FC1-621F-CF0361D03AC4}"/>
              </a:ext>
            </a:extLst>
          </p:cNvPr>
          <p:cNvSpPr/>
          <p:nvPr/>
        </p:nvSpPr>
        <p:spPr>
          <a:xfrm rot="16952672">
            <a:off x="7697821" y="2270311"/>
            <a:ext cx="452295" cy="276157"/>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98D9B02F-1414-0EAA-FD49-0B96FF409122}"/>
              </a:ext>
            </a:extLst>
          </p:cNvPr>
          <p:cNvSpPr txBox="1"/>
          <p:nvPr/>
        </p:nvSpPr>
        <p:spPr>
          <a:xfrm rot="16964735">
            <a:off x="7659457" y="2298571"/>
            <a:ext cx="524377" cy="215444"/>
          </a:xfrm>
          <a:prstGeom prst="rect">
            <a:avLst/>
          </a:prstGeom>
          <a:noFill/>
        </p:spPr>
        <p:txBody>
          <a:bodyPr wrap="square">
            <a:spAutoFit/>
          </a:bodyPr>
          <a:lstStyle/>
          <a:p>
            <a:r>
              <a:rPr lang="en-US" sz="800" dirty="0"/>
              <a:t>First Aid</a:t>
            </a:r>
          </a:p>
        </p:txBody>
      </p:sp>
      <p:sp>
        <p:nvSpPr>
          <p:cNvPr id="21" name="TextBox 20">
            <a:extLst>
              <a:ext uri="{FF2B5EF4-FFF2-40B4-BE49-F238E27FC236}">
                <a16:creationId xmlns:a16="http://schemas.microsoft.com/office/drawing/2014/main" id="{C8226A60-6BA1-2BBE-17FD-DCAD117FCB68}"/>
              </a:ext>
            </a:extLst>
          </p:cNvPr>
          <p:cNvSpPr txBox="1"/>
          <p:nvPr/>
        </p:nvSpPr>
        <p:spPr>
          <a:xfrm rot="16931888">
            <a:off x="7470825" y="2848029"/>
            <a:ext cx="640965" cy="215444"/>
          </a:xfrm>
          <a:prstGeom prst="rect">
            <a:avLst/>
          </a:prstGeom>
          <a:noFill/>
        </p:spPr>
        <p:txBody>
          <a:bodyPr wrap="square">
            <a:spAutoFit/>
          </a:bodyPr>
          <a:lstStyle/>
          <a:p>
            <a:r>
              <a:rPr lang="en-US" sz="800" dirty="0"/>
              <a:t>Info. Desk</a:t>
            </a:r>
          </a:p>
        </p:txBody>
      </p:sp>
      <p:cxnSp>
        <p:nvCxnSpPr>
          <p:cNvPr id="24" name="Straight Connector 23">
            <a:extLst>
              <a:ext uri="{FF2B5EF4-FFF2-40B4-BE49-F238E27FC236}">
                <a16:creationId xmlns:a16="http://schemas.microsoft.com/office/drawing/2014/main" id="{1132E99E-7F6A-A140-C127-D8EE215B803B}"/>
              </a:ext>
            </a:extLst>
          </p:cNvPr>
          <p:cNvCxnSpPr>
            <a:cxnSpLocks/>
          </p:cNvCxnSpPr>
          <p:nvPr/>
        </p:nvCxnSpPr>
        <p:spPr>
          <a:xfrm>
            <a:off x="6435860" y="2971429"/>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34" name="Straight Connector 33">
            <a:extLst>
              <a:ext uri="{FF2B5EF4-FFF2-40B4-BE49-F238E27FC236}">
                <a16:creationId xmlns:a16="http://schemas.microsoft.com/office/drawing/2014/main" id="{6BC844CC-9BC0-106A-6CB0-4726779F6E81}"/>
              </a:ext>
            </a:extLst>
          </p:cNvPr>
          <p:cNvCxnSpPr>
            <a:cxnSpLocks/>
          </p:cNvCxnSpPr>
          <p:nvPr/>
        </p:nvCxnSpPr>
        <p:spPr>
          <a:xfrm>
            <a:off x="6447592" y="2930321"/>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35" name="Straight Connector 34">
            <a:extLst>
              <a:ext uri="{FF2B5EF4-FFF2-40B4-BE49-F238E27FC236}">
                <a16:creationId xmlns:a16="http://schemas.microsoft.com/office/drawing/2014/main" id="{170C3A8D-3838-424F-4B0D-D614D6A5AEC0}"/>
              </a:ext>
            </a:extLst>
          </p:cNvPr>
          <p:cNvCxnSpPr>
            <a:cxnSpLocks/>
          </p:cNvCxnSpPr>
          <p:nvPr/>
        </p:nvCxnSpPr>
        <p:spPr>
          <a:xfrm>
            <a:off x="6454049" y="2889216"/>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36" name="Straight Connector 35">
            <a:extLst>
              <a:ext uri="{FF2B5EF4-FFF2-40B4-BE49-F238E27FC236}">
                <a16:creationId xmlns:a16="http://schemas.microsoft.com/office/drawing/2014/main" id="{EC491048-D39E-DB30-CC4A-70A200DF9626}"/>
              </a:ext>
            </a:extLst>
          </p:cNvPr>
          <p:cNvCxnSpPr>
            <a:cxnSpLocks/>
          </p:cNvCxnSpPr>
          <p:nvPr/>
        </p:nvCxnSpPr>
        <p:spPr>
          <a:xfrm>
            <a:off x="6466264" y="2848110"/>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39" name="Straight Connector 38">
            <a:extLst>
              <a:ext uri="{FF2B5EF4-FFF2-40B4-BE49-F238E27FC236}">
                <a16:creationId xmlns:a16="http://schemas.microsoft.com/office/drawing/2014/main" id="{4E175A2F-8AD8-B687-7F99-0C7C05E49655}"/>
              </a:ext>
            </a:extLst>
          </p:cNvPr>
          <p:cNvCxnSpPr>
            <a:cxnSpLocks/>
          </p:cNvCxnSpPr>
          <p:nvPr/>
        </p:nvCxnSpPr>
        <p:spPr>
          <a:xfrm>
            <a:off x="6475204" y="2807003"/>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42" name="Straight Connector 41">
            <a:extLst>
              <a:ext uri="{FF2B5EF4-FFF2-40B4-BE49-F238E27FC236}">
                <a16:creationId xmlns:a16="http://schemas.microsoft.com/office/drawing/2014/main" id="{2821E090-E9D1-D23A-8E00-EFFEAEE46B3D}"/>
              </a:ext>
            </a:extLst>
          </p:cNvPr>
          <p:cNvCxnSpPr>
            <a:cxnSpLocks/>
          </p:cNvCxnSpPr>
          <p:nvPr/>
        </p:nvCxnSpPr>
        <p:spPr>
          <a:xfrm>
            <a:off x="6484937" y="2768066"/>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43" name="Straight Connector 42">
            <a:extLst>
              <a:ext uri="{FF2B5EF4-FFF2-40B4-BE49-F238E27FC236}">
                <a16:creationId xmlns:a16="http://schemas.microsoft.com/office/drawing/2014/main" id="{F9F598C2-9AAA-88DA-1CA6-03920085B79F}"/>
              </a:ext>
            </a:extLst>
          </p:cNvPr>
          <p:cNvCxnSpPr>
            <a:cxnSpLocks/>
          </p:cNvCxnSpPr>
          <p:nvPr/>
        </p:nvCxnSpPr>
        <p:spPr>
          <a:xfrm>
            <a:off x="6493387" y="2730726"/>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44" name="Straight Connector 43">
            <a:extLst>
              <a:ext uri="{FF2B5EF4-FFF2-40B4-BE49-F238E27FC236}">
                <a16:creationId xmlns:a16="http://schemas.microsoft.com/office/drawing/2014/main" id="{D6B08393-B7BD-470C-810E-6A06C9E7403A}"/>
              </a:ext>
            </a:extLst>
          </p:cNvPr>
          <p:cNvCxnSpPr>
            <a:cxnSpLocks/>
          </p:cNvCxnSpPr>
          <p:nvPr/>
        </p:nvCxnSpPr>
        <p:spPr>
          <a:xfrm>
            <a:off x="6505600" y="2690208"/>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46" name="Straight Connector 45">
            <a:extLst>
              <a:ext uri="{FF2B5EF4-FFF2-40B4-BE49-F238E27FC236}">
                <a16:creationId xmlns:a16="http://schemas.microsoft.com/office/drawing/2014/main" id="{5802144A-BC4F-2D68-14C8-7EDEF40EEF33}"/>
              </a:ext>
            </a:extLst>
          </p:cNvPr>
          <p:cNvCxnSpPr>
            <a:cxnSpLocks/>
          </p:cNvCxnSpPr>
          <p:nvPr/>
        </p:nvCxnSpPr>
        <p:spPr>
          <a:xfrm>
            <a:off x="6425643" y="3011354"/>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47" name="Straight Connector 46">
            <a:extLst>
              <a:ext uri="{FF2B5EF4-FFF2-40B4-BE49-F238E27FC236}">
                <a16:creationId xmlns:a16="http://schemas.microsoft.com/office/drawing/2014/main" id="{B7DC0BF6-3EFF-EA30-E5A5-316D1C1DA776}"/>
              </a:ext>
            </a:extLst>
          </p:cNvPr>
          <p:cNvCxnSpPr>
            <a:cxnSpLocks/>
          </p:cNvCxnSpPr>
          <p:nvPr/>
        </p:nvCxnSpPr>
        <p:spPr>
          <a:xfrm>
            <a:off x="6418592" y="3051276"/>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48" name="Straight Connector 47">
            <a:extLst>
              <a:ext uri="{FF2B5EF4-FFF2-40B4-BE49-F238E27FC236}">
                <a16:creationId xmlns:a16="http://schemas.microsoft.com/office/drawing/2014/main" id="{26677542-0E83-51B8-62F2-165507EEB511}"/>
              </a:ext>
            </a:extLst>
          </p:cNvPr>
          <p:cNvCxnSpPr>
            <a:cxnSpLocks/>
          </p:cNvCxnSpPr>
          <p:nvPr/>
        </p:nvCxnSpPr>
        <p:spPr>
          <a:xfrm>
            <a:off x="6408856" y="3091207"/>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49" name="Straight Connector 48">
            <a:extLst>
              <a:ext uri="{FF2B5EF4-FFF2-40B4-BE49-F238E27FC236}">
                <a16:creationId xmlns:a16="http://schemas.microsoft.com/office/drawing/2014/main" id="{AF4F2D8D-070D-F63B-5DBD-3D51DA8E68F2}"/>
              </a:ext>
            </a:extLst>
          </p:cNvPr>
          <p:cNvCxnSpPr>
            <a:cxnSpLocks/>
          </p:cNvCxnSpPr>
          <p:nvPr/>
        </p:nvCxnSpPr>
        <p:spPr>
          <a:xfrm>
            <a:off x="6522392" y="2612825"/>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50" name="Straight Connector 49">
            <a:extLst>
              <a:ext uri="{FF2B5EF4-FFF2-40B4-BE49-F238E27FC236}">
                <a16:creationId xmlns:a16="http://schemas.microsoft.com/office/drawing/2014/main" id="{F921757C-34C0-57EB-415E-69CF2F2F334D}"/>
              </a:ext>
            </a:extLst>
          </p:cNvPr>
          <p:cNvCxnSpPr>
            <a:cxnSpLocks/>
          </p:cNvCxnSpPr>
          <p:nvPr/>
        </p:nvCxnSpPr>
        <p:spPr>
          <a:xfrm>
            <a:off x="6512337" y="2652757"/>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54" name="Straight Connector 53">
            <a:extLst>
              <a:ext uri="{FF2B5EF4-FFF2-40B4-BE49-F238E27FC236}">
                <a16:creationId xmlns:a16="http://schemas.microsoft.com/office/drawing/2014/main" id="{790F5C5F-0421-18C9-2E1F-53CD2724BACB}"/>
              </a:ext>
            </a:extLst>
          </p:cNvPr>
          <p:cNvCxnSpPr>
            <a:cxnSpLocks/>
          </p:cNvCxnSpPr>
          <p:nvPr/>
        </p:nvCxnSpPr>
        <p:spPr>
          <a:xfrm>
            <a:off x="6398513" y="3131243"/>
            <a:ext cx="123906"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55" name="Straight Connector 54">
            <a:extLst>
              <a:ext uri="{FF2B5EF4-FFF2-40B4-BE49-F238E27FC236}">
                <a16:creationId xmlns:a16="http://schemas.microsoft.com/office/drawing/2014/main" id="{89885ADA-5A2E-D45B-3E28-EDA6FE843A4E}"/>
              </a:ext>
            </a:extLst>
          </p:cNvPr>
          <p:cNvCxnSpPr>
            <a:cxnSpLocks/>
          </p:cNvCxnSpPr>
          <p:nvPr/>
        </p:nvCxnSpPr>
        <p:spPr>
          <a:xfrm>
            <a:off x="6384312" y="3175043"/>
            <a:ext cx="134103" cy="1834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67" name="Straight Connector 66">
            <a:extLst>
              <a:ext uri="{FF2B5EF4-FFF2-40B4-BE49-F238E27FC236}">
                <a16:creationId xmlns:a16="http://schemas.microsoft.com/office/drawing/2014/main" id="{E0E81C5A-6D3B-6734-8B47-817882510A83}"/>
              </a:ext>
            </a:extLst>
          </p:cNvPr>
          <p:cNvCxnSpPr>
            <a:cxnSpLocks/>
          </p:cNvCxnSpPr>
          <p:nvPr/>
        </p:nvCxnSpPr>
        <p:spPr>
          <a:xfrm>
            <a:off x="6238422" y="3768942"/>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72" name="Straight Connector 71">
            <a:extLst>
              <a:ext uri="{FF2B5EF4-FFF2-40B4-BE49-F238E27FC236}">
                <a16:creationId xmlns:a16="http://schemas.microsoft.com/office/drawing/2014/main" id="{420705A4-C0CB-830D-822E-851486F13EB8}"/>
              </a:ext>
            </a:extLst>
          </p:cNvPr>
          <p:cNvCxnSpPr>
            <a:cxnSpLocks/>
          </p:cNvCxnSpPr>
          <p:nvPr/>
        </p:nvCxnSpPr>
        <p:spPr>
          <a:xfrm>
            <a:off x="6228897" y="3810217"/>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73" name="Straight Connector 72">
            <a:extLst>
              <a:ext uri="{FF2B5EF4-FFF2-40B4-BE49-F238E27FC236}">
                <a16:creationId xmlns:a16="http://schemas.microsoft.com/office/drawing/2014/main" id="{7D07B67D-086F-61E5-B0BF-07823F0B5051}"/>
              </a:ext>
            </a:extLst>
          </p:cNvPr>
          <p:cNvCxnSpPr>
            <a:cxnSpLocks/>
          </p:cNvCxnSpPr>
          <p:nvPr/>
        </p:nvCxnSpPr>
        <p:spPr>
          <a:xfrm>
            <a:off x="6219372" y="3847729"/>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74" name="Straight Connector 73">
            <a:extLst>
              <a:ext uri="{FF2B5EF4-FFF2-40B4-BE49-F238E27FC236}">
                <a16:creationId xmlns:a16="http://schemas.microsoft.com/office/drawing/2014/main" id="{0DC8878F-BB61-5464-F73B-C29E8F4204C6}"/>
              </a:ext>
            </a:extLst>
          </p:cNvPr>
          <p:cNvCxnSpPr>
            <a:cxnSpLocks/>
          </p:cNvCxnSpPr>
          <p:nvPr/>
        </p:nvCxnSpPr>
        <p:spPr>
          <a:xfrm>
            <a:off x="6210420" y="3889004"/>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75" name="Straight Connector 74">
            <a:extLst>
              <a:ext uri="{FF2B5EF4-FFF2-40B4-BE49-F238E27FC236}">
                <a16:creationId xmlns:a16="http://schemas.microsoft.com/office/drawing/2014/main" id="{D7769046-8A73-F63E-0F77-0C6D0038D772}"/>
              </a:ext>
            </a:extLst>
          </p:cNvPr>
          <p:cNvCxnSpPr>
            <a:cxnSpLocks/>
          </p:cNvCxnSpPr>
          <p:nvPr/>
        </p:nvCxnSpPr>
        <p:spPr>
          <a:xfrm>
            <a:off x="6200895" y="3930279"/>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76" name="Straight Connector 75">
            <a:extLst>
              <a:ext uri="{FF2B5EF4-FFF2-40B4-BE49-F238E27FC236}">
                <a16:creationId xmlns:a16="http://schemas.microsoft.com/office/drawing/2014/main" id="{344DC4B8-2B70-EC0B-9E91-A3ED8BCE40FA}"/>
              </a:ext>
            </a:extLst>
          </p:cNvPr>
          <p:cNvCxnSpPr>
            <a:cxnSpLocks/>
          </p:cNvCxnSpPr>
          <p:nvPr/>
        </p:nvCxnSpPr>
        <p:spPr>
          <a:xfrm>
            <a:off x="6191385" y="3970966"/>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77" name="Straight Connector 76">
            <a:extLst>
              <a:ext uri="{FF2B5EF4-FFF2-40B4-BE49-F238E27FC236}">
                <a16:creationId xmlns:a16="http://schemas.microsoft.com/office/drawing/2014/main" id="{6071911C-6782-3322-F12C-D6F1BC19E4EE}"/>
              </a:ext>
            </a:extLst>
          </p:cNvPr>
          <p:cNvCxnSpPr>
            <a:cxnSpLocks/>
          </p:cNvCxnSpPr>
          <p:nvPr/>
        </p:nvCxnSpPr>
        <p:spPr>
          <a:xfrm>
            <a:off x="6181845" y="4012241"/>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79" name="Straight Connector 78">
            <a:extLst>
              <a:ext uri="{FF2B5EF4-FFF2-40B4-BE49-F238E27FC236}">
                <a16:creationId xmlns:a16="http://schemas.microsoft.com/office/drawing/2014/main" id="{B5C514E0-1068-D6F4-C44C-747C78F25166}"/>
              </a:ext>
            </a:extLst>
          </p:cNvPr>
          <p:cNvCxnSpPr>
            <a:cxnSpLocks/>
          </p:cNvCxnSpPr>
          <p:nvPr/>
        </p:nvCxnSpPr>
        <p:spPr>
          <a:xfrm>
            <a:off x="6172893" y="4053501"/>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0" name="Straight Connector 79">
            <a:extLst>
              <a:ext uri="{FF2B5EF4-FFF2-40B4-BE49-F238E27FC236}">
                <a16:creationId xmlns:a16="http://schemas.microsoft.com/office/drawing/2014/main" id="{7F2241EC-D6FE-FFA1-23D1-0A37F3CD2091}"/>
              </a:ext>
            </a:extLst>
          </p:cNvPr>
          <p:cNvCxnSpPr>
            <a:cxnSpLocks/>
          </p:cNvCxnSpPr>
          <p:nvPr/>
        </p:nvCxnSpPr>
        <p:spPr>
          <a:xfrm>
            <a:off x="6162810" y="4094791"/>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1" name="Straight Connector 80">
            <a:extLst>
              <a:ext uri="{FF2B5EF4-FFF2-40B4-BE49-F238E27FC236}">
                <a16:creationId xmlns:a16="http://schemas.microsoft.com/office/drawing/2014/main" id="{DAF217EE-89E9-CFAE-A21E-C058246C78DD}"/>
              </a:ext>
            </a:extLst>
          </p:cNvPr>
          <p:cNvCxnSpPr>
            <a:cxnSpLocks/>
          </p:cNvCxnSpPr>
          <p:nvPr/>
        </p:nvCxnSpPr>
        <p:spPr>
          <a:xfrm>
            <a:off x="6149990" y="4135833"/>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2" name="Straight Connector 81">
            <a:extLst>
              <a:ext uri="{FF2B5EF4-FFF2-40B4-BE49-F238E27FC236}">
                <a16:creationId xmlns:a16="http://schemas.microsoft.com/office/drawing/2014/main" id="{88DA5F91-2F97-88AF-602E-7BF519AF2BA5}"/>
              </a:ext>
            </a:extLst>
          </p:cNvPr>
          <p:cNvCxnSpPr>
            <a:cxnSpLocks/>
          </p:cNvCxnSpPr>
          <p:nvPr/>
        </p:nvCxnSpPr>
        <p:spPr>
          <a:xfrm>
            <a:off x="6140864" y="4175343"/>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3" name="Straight Connector 82">
            <a:extLst>
              <a:ext uri="{FF2B5EF4-FFF2-40B4-BE49-F238E27FC236}">
                <a16:creationId xmlns:a16="http://schemas.microsoft.com/office/drawing/2014/main" id="{932FC4D8-7B50-8E15-8568-4769636CF351}"/>
              </a:ext>
            </a:extLst>
          </p:cNvPr>
          <p:cNvCxnSpPr>
            <a:cxnSpLocks/>
          </p:cNvCxnSpPr>
          <p:nvPr/>
        </p:nvCxnSpPr>
        <p:spPr>
          <a:xfrm>
            <a:off x="6131172" y="4214853"/>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4" name="Straight Connector 83">
            <a:extLst>
              <a:ext uri="{FF2B5EF4-FFF2-40B4-BE49-F238E27FC236}">
                <a16:creationId xmlns:a16="http://schemas.microsoft.com/office/drawing/2014/main" id="{A3EE369F-440B-3EA5-1D36-4A253A758D2D}"/>
              </a:ext>
            </a:extLst>
          </p:cNvPr>
          <p:cNvCxnSpPr>
            <a:cxnSpLocks/>
          </p:cNvCxnSpPr>
          <p:nvPr/>
        </p:nvCxnSpPr>
        <p:spPr>
          <a:xfrm>
            <a:off x="6122046" y="4254363"/>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5" name="Straight Connector 84">
            <a:extLst>
              <a:ext uri="{FF2B5EF4-FFF2-40B4-BE49-F238E27FC236}">
                <a16:creationId xmlns:a16="http://schemas.microsoft.com/office/drawing/2014/main" id="{C2D54290-EC90-0DBF-CCA2-F5BA32A51436}"/>
              </a:ext>
            </a:extLst>
          </p:cNvPr>
          <p:cNvCxnSpPr>
            <a:cxnSpLocks/>
          </p:cNvCxnSpPr>
          <p:nvPr/>
        </p:nvCxnSpPr>
        <p:spPr>
          <a:xfrm>
            <a:off x="6104834" y="4339035"/>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6" name="Straight Connector 85">
            <a:extLst>
              <a:ext uri="{FF2B5EF4-FFF2-40B4-BE49-F238E27FC236}">
                <a16:creationId xmlns:a16="http://schemas.microsoft.com/office/drawing/2014/main" id="{B3777497-C12F-C7B1-BDFB-41238346EC73}"/>
              </a:ext>
            </a:extLst>
          </p:cNvPr>
          <p:cNvCxnSpPr>
            <a:cxnSpLocks/>
          </p:cNvCxnSpPr>
          <p:nvPr/>
        </p:nvCxnSpPr>
        <p:spPr>
          <a:xfrm>
            <a:off x="6091662" y="4378545"/>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7" name="Straight Connector 86">
            <a:extLst>
              <a:ext uri="{FF2B5EF4-FFF2-40B4-BE49-F238E27FC236}">
                <a16:creationId xmlns:a16="http://schemas.microsoft.com/office/drawing/2014/main" id="{B5716B5A-E5B6-E4D7-3DA2-FC2C4B8F4C48}"/>
              </a:ext>
            </a:extLst>
          </p:cNvPr>
          <p:cNvCxnSpPr>
            <a:cxnSpLocks/>
          </p:cNvCxnSpPr>
          <p:nvPr/>
        </p:nvCxnSpPr>
        <p:spPr>
          <a:xfrm>
            <a:off x="6082253" y="4421818"/>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8" name="Straight Connector 87">
            <a:extLst>
              <a:ext uri="{FF2B5EF4-FFF2-40B4-BE49-F238E27FC236}">
                <a16:creationId xmlns:a16="http://schemas.microsoft.com/office/drawing/2014/main" id="{4059B26F-950C-A9EC-74DA-C11EDA60B4C7}"/>
              </a:ext>
            </a:extLst>
          </p:cNvPr>
          <p:cNvCxnSpPr>
            <a:cxnSpLocks/>
          </p:cNvCxnSpPr>
          <p:nvPr/>
        </p:nvCxnSpPr>
        <p:spPr>
          <a:xfrm>
            <a:off x="6110474" y="4295756"/>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89" name="Straight Connector 88">
            <a:extLst>
              <a:ext uri="{FF2B5EF4-FFF2-40B4-BE49-F238E27FC236}">
                <a16:creationId xmlns:a16="http://schemas.microsoft.com/office/drawing/2014/main" id="{7D255EBC-BE9C-FA19-E74C-BE2AAC9FAD81}"/>
              </a:ext>
            </a:extLst>
          </p:cNvPr>
          <p:cNvCxnSpPr>
            <a:cxnSpLocks/>
          </p:cNvCxnSpPr>
          <p:nvPr/>
        </p:nvCxnSpPr>
        <p:spPr>
          <a:xfrm>
            <a:off x="6070967" y="4463214"/>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90" name="Straight Connector 89">
            <a:extLst>
              <a:ext uri="{FF2B5EF4-FFF2-40B4-BE49-F238E27FC236}">
                <a16:creationId xmlns:a16="http://schemas.microsoft.com/office/drawing/2014/main" id="{6E58727F-FBE4-2B58-FDC1-BC32C631E0C1}"/>
              </a:ext>
            </a:extLst>
          </p:cNvPr>
          <p:cNvCxnSpPr>
            <a:cxnSpLocks/>
          </p:cNvCxnSpPr>
          <p:nvPr/>
        </p:nvCxnSpPr>
        <p:spPr>
          <a:xfrm>
            <a:off x="6061558" y="4506487"/>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91" name="Straight Connector 90">
            <a:extLst>
              <a:ext uri="{FF2B5EF4-FFF2-40B4-BE49-F238E27FC236}">
                <a16:creationId xmlns:a16="http://schemas.microsoft.com/office/drawing/2014/main" id="{B900AACA-B123-9A22-D25E-F01AD9568662}"/>
              </a:ext>
            </a:extLst>
          </p:cNvPr>
          <p:cNvCxnSpPr>
            <a:cxnSpLocks/>
          </p:cNvCxnSpPr>
          <p:nvPr/>
        </p:nvCxnSpPr>
        <p:spPr>
          <a:xfrm>
            <a:off x="6052149" y="4549760"/>
            <a:ext cx="123906" cy="44941"/>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2" name="Frame 1">
            <a:extLst>
              <a:ext uri="{FF2B5EF4-FFF2-40B4-BE49-F238E27FC236}">
                <a16:creationId xmlns:a16="http://schemas.microsoft.com/office/drawing/2014/main" id="{7325E171-F199-01BD-DB5A-BBFB3C9DADB8}"/>
              </a:ext>
            </a:extLst>
          </p:cNvPr>
          <p:cNvSpPr/>
          <p:nvPr/>
        </p:nvSpPr>
        <p:spPr>
          <a:xfrm>
            <a:off x="9310675" y="1537855"/>
            <a:ext cx="678996" cy="272816"/>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1AB475BB-ABA3-0BF3-365F-F6CF96C2BD96}"/>
              </a:ext>
            </a:extLst>
          </p:cNvPr>
          <p:cNvSpPr txBox="1"/>
          <p:nvPr/>
        </p:nvSpPr>
        <p:spPr>
          <a:xfrm>
            <a:off x="9271083" y="1564783"/>
            <a:ext cx="799545" cy="215444"/>
          </a:xfrm>
          <a:prstGeom prst="rect">
            <a:avLst/>
          </a:prstGeom>
          <a:noFill/>
        </p:spPr>
        <p:txBody>
          <a:bodyPr wrap="square" rtlCol="0">
            <a:spAutoFit/>
          </a:bodyPr>
          <a:lstStyle/>
          <a:p>
            <a:r>
              <a:rPr lang="en-US" sz="800" dirty="0"/>
              <a:t>Refreshments</a:t>
            </a:r>
          </a:p>
        </p:txBody>
      </p:sp>
      <p:sp>
        <p:nvSpPr>
          <p:cNvPr id="12" name="Frame 11">
            <a:extLst>
              <a:ext uri="{FF2B5EF4-FFF2-40B4-BE49-F238E27FC236}">
                <a16:creationId xmlns:a16="http://schemas.microsoft.com/office/drawing/2014/main" id="{98B3B670-E5A6-B839-A147-B19A7D7A90DD}"/>
              </a:ext>
            </a:extLst>
          </p:cNvPr>
          <p:cNvSpPr/>
          <p:nvPr/>
        </p:nvSpPr>
        <p:spPr>
          <a:xfrm>
            <a:off x="8652450" y="1246769"/>
            <a:ext cx="559984" cy="276157"/>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7B137154-8128-080C-219D-0FA493FD0B06}"/>
              </a:ext>
            </a:extLst>
          </p:cNvPr>
          <p:cNvSpPr txBox="1"/>
          <p:nvPr/>
        </p:nvSpPr>
        <p:spPr>
          <a:xfrm>
            <a:off x="8704992" y="1279656"/>
            <a:ext cx="483506" cy="215444"/>
          </a:xfrm>
          <a:prstGeom prst="rect">
            <a:avLst/>
          </a:prstGeom>
          <a:noFill/>
        </p:spPr>
        <p:txBody>
          <a:bodyPr wrap="square" rtlCol="0">
            <a:spAutoFit/>
          </a:bodyPr>
          <a:lstStyle/>
          <a:p>
            <a:r>
              <a:rPr lang="en-US" sz="800" dirty="0"/>
              <a:t>Toilets</a:t>
            </a:r>
          </a:p>
        </p:txBody>
      </p:sp>
      <p:cxnSp>
        <p:nvCxnSpPr>
          <p:cNvPr id="57" name="Straight Connector 56">
            <a:extLst>
              <a:ext uri="{FF2B5EF4-FFF2-40B4-BE49-F238E27FC236}">
                <a16:creationId xmlns:a16="http://schemas.microsoft.com/office/drawing/2014/main" id="{AB68717B-2A3D-E195-037E-1B55953BFD73}"/>
              </a:ext>
            </a:extLst>
          </p:cNvPr>
          <p:cNvCxnSpPr>
            <a:cxnSpLocks/>
          </p:cNvCxnSpPr>
          <p:nvPr/>
        </p:nvCxnSpPr>
        <p:spPr>
          <a:xfrm flipV="1">
            <a:off x="7544139" y="2135156"/>
            <a:ext cx="255483" cy="1103344"/>
          </a:xfrm>
          <a:prstGeom prst="line">
            <a:avLst/>
          </a:prstGeom>
        </p:spPr>
        <p:style>
          <a:lnRef idx="2">
            <a:schemeClr val="accent6"/>
          </a:lnRef>
          <a:fillRef idx="0">
            <a:schemeClr val="accent6"/>
          </a:fillRef>
          <a:effectRef idx="1">
            <a:schemeClr val="accent6"/>
          </a:effectRef>
          <a:fontRef idx="minor">
            <a:schemeClr val="tx1"/>
          </a:fontRef>
        </p:style>
      </p:cxnSp>
      <p:cxnSp>
        <p:nvCxnSpPr>
          <p:cNvPr id="64" name="Straight Connector 63">
            <a:extLst>
              <a:ext uri="{FF2B5EF4-FFF2-40B4-BE49-F238E27FC236}">
                <a16:creationId xmlns:a16="http://schemas.microsoft.com/office/drawing/2014/main" id="{0E755218-E2F9-F588-F038-6F217A19E6BB}"/>
              </a:ext>
            </a:extLst>
          </p:cNvPr>
          <p:cNvCxnSpPr>
            <a:cxnSpLocks/>
          </p:cNvCxnSpPr>
          <p:nvPr/>
        </p:nvCxnSpPr>
        <p:spPr>
          <a:xfrm>
            <a:off x="7416284" y="3214176"/>
            <a:ext cx="135080" cy="24324"/>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97044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40F5E76E-CF48-0842-8B29-85A94C2D58FF}"/>
              </a:ext>
            </a:extLst>
          </p:cNvPr>
          <p:cNvGraphicFramePr>
            <a:graphicFrameLocks noChangeAspect="1"/>
          </p:cNvGraphicFramePr>
          <p:nvPr/>
        </p:nvGraphicFramePr>
        <p:xfrm>
          <a:off x="1266825" y="639763"/>
          <a:ext cx="5314950" cy="9448800"/>
        </p:xfrm>
        <a:graphic>
          <a:graphicData uri="http://schemas.openxmlformats.org/presentationml/2006/ole">
            <mc:AlternateContent xmlns:mc="http://schemas.openxmlformats.org/markup-compatibility/2006">
              <mc:Choice xmlns:v="urn:schemas-microsoft-com:vml" Requires="v">
                <p:oleObj name="Worksheet" r:id="rId2" imgW="8013700" imgH="14262100" progId="Excel.Sheet.12">
                  <p:embed/>
                </p:oleObj>
              </mc:Choice>
              <mc:Fallback>
                <p:oleObj name="Worksheet" r:id="rId2" imgW="8013700" imgH="14262100" progId="Excel.Sheet.12">
                  <p:embed/>
                  <p:pic>
                    <p:nvPicPr>
                      <p:cNvPr id="5" name="Object 4">
                        <a:extLst>
                          <a:ext uri="{FF2B5EF4-FFF2-40B4-BE49-F238E27FC236}">
                            <a16:creationId xmlns:a16="http://schemas.microsoft.com/office/drawing/2014/main" id="{40F5E76E-CF48-0842-8B29-85A94C2D58FF}"/>
                          </a:ext>
                        </a:extLst>
                      </p:cNvPr>
                      <p:cNvPicPr>
                        <a:picLocks noChangeAspect="1" noChangeArrowheads="1"/>
                      </p:cNvPicPr>
                      <p:nvPr/>
                    </p:nvPicPr>
                    <p:blipFill>
                      <a:blip r:embed="rId3"/>
                      <a:srcRect/>
                      <a:stretch>
                        <a:fillRect/>
                      </a:stretch>
                    </p:blipFill>
                    <p:spPr bwMode="auto">
                      <a:xfrm>
                        <a:off x="1266825" y="639763"/>
                        <a:ext cx="5314950" cy="944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a:extLst>
              <a:ext uri="{FF2B5EF4-FFF2-40B4-BE49-F238E27FC236}">
                <a16:creationId xmlns:a16="http://schemas.microsoft.com/office/drawing/2014/main" id="{0C56F7FA-DF8F-B54D-B56F-66E243098270}"/>
              </a:ext>
            </a:extLst>
          </p:cNvPr>
          <p:cNvGraphicFramePr>
            <a:graphicFrameLocks noChangeAspect="1"/>
          </p:cNvGraphicFramePr>
          <p:nvPr/>
        </p:nvGraphicFramePr>
        <p:xfrm>
          <a:off x="7112736" y="381411"/>
          <a:ext cx="5313084" cy="8932785"/>
        </p:xfrm>
        <a:graphic>
          <a:graphicData uri="http://schemas.openxmlformats.org/presentationml/2006/ole">
            <mc:AlternateContent xmlns:mc="http://schemas.openxmlformats.org/markup-compatibility/2006">
              <mc:Choice xmlns:v="urn:schemas-microsoft-com:vml" Requires="v">
                <p:oleObj name="Worksheet" r:id="rId4" imgW="8429400" imgH="14189400" progId="Excel.Sheet.12">
                  <p:embed/>
                </p:oleObj>
              </mc:Choice>
              <mc:Fallback>
                <p:oleObj name="Worksheet" r:id="rId4" imgW="8429400" imgH="14189400" progId="Excel.Sheet.12">
                  <p:embed/>
                  <p:pic>
                    <p:nvPicPr>
                      <p:cNvPr id="6" name="Object 5">
                        <a:extLst>
                          <a:ext uri="{FF2B5EF4-FFF2-40B4-BE49-F238E27FC236}">
                            <a16:creationId xmlns:a16="http://schemas.microsoft.com/office/drawing/2014/main" id="{0C56F7FA-DF8F-B54D-B56F-66E2430982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2736" y="381411"/>
                        <a:ext cx="5313084" cy="89327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a:extLst>
              <a:ext uri="{FF2B5EF4-FFF2-40B4-BE49-F238E27FC236}">
                <a16:creationId xmlns:a16="http://schemas.microsoft.com/office/drawing/2014/main" id="{E696F484-DC23-284B-A699-A5600D3AB41E}"/>
              </a:ext>
            </a:extLst>
          </p:cNvPr>
          <p:cNvSpPr/>
          <p:nvPr/>
        </p:nvSpPr>
        <p:spPr>
          <a:xfrm>
            <a:off x="74900" y="-74600"/>
            <a:ext cx="3150560" cy="769441"/>
          </a:xfrm>
          <a:prstGeom prst="rect">
            <a:avLst/>
          </a:prstGeom>
        </p:spPr>
        <p:txBody>
          <a:bodyPr wrap="square">
            <a:spAutoFit/>
          </a:bodyPr>
          <a:lstStyle/>
          <a:p>
            <a:r>
              <a:rPr lang="en-US" sz="4400" b="1" i="1" dirty="0"/>
              <a:t>Scoring</a:t>
            </a:r>
            <a:endParaRPr lang="en-US" sz="4400" dirty="0"/>
          </a:p>
        </p:txBody>
      </p:sp>
    </p:spTree>
    <p:extLst>
      <p:ext uri="{BB962C8B-B14F-4D97-AF65-F5344CB8AC3E}">
        <p14:creationId xmlns:p14="http://schemas.microsoft.com/office/powerpoint/2010/main" val="2216702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06616B1B-F600-4140-B0A2-1695C664BE90}"/>
              </a:ext>
            </a:extLst>
          </p:cNvPr>
          <p:cNvGraphicFramePr>
            <a:graphicFrameLocks noChangeAspect="1"/>
          </p:cNvGraphicFramePr>
          <p:nvPr/>
        </p:nvGraphicFramePr>
        <p:xfrm>
          <a:off x="1565921" y="343357"/>
          <a:ext cx="4702413" cy="9593148"/>
        </p:xfrm>
        <a:graphic>
          <a:graphicData uri="http://schemas.openxmlformats.org/presentationml/2006/ole">
            <mc:AlternateContent xmlns:mc="http://schemas.openxmlformats.org/markup-compatibility/2006">
              <mc:Choice xmlns:v="urn:schemas-microsoft-com:vml" Requires="v">
                <p:oleObj name="Worksheet" r:id="rId2" imgW="7350840" imgH="15012360" progId="Excel.Sheet.12">
                  <p:embed/>
                </p:oleObj>
              </mc:Choice>
              <mc:Fallback>
                <p:oleObj name="Worksheet" r:id="rId2" imgW="7350840" imgH="15012360" progId="Excel.Sheet.12">
                  <p:embed/>
                  <p:pic>
                    <p:nvPicPr>
                      <p:cNvPr id="4" name="Object 3">
                        <a:extLst>
                          <a:ext uri="{FF2B5EF4-FFF2-40B4-BE49-F238E27FC236}">
                            <a16:creationId xmlns:a16="http://schemas.microsoft.com/office/drawing/2014/main" id="{06616B1B-F600-4140-B0A2-1695C664BE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921" y="343357"/>
                        <a:ext cx="4702413" cy="95931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a:extLst>
              <a:ext uri="{FF2B5EF4-FFF2-40B4-BE49-F238E27FC236}">
                <a16:creationId xmlns:a16="http://schemas.microsoft.com/office/drawing/2014/main" id="{33F8E841-8D5F-744E-A211-BBBCBE4A6435}"/>
              </a:ext>
            </a:extLst>
          </p:cNvPr>
          <p:cNvGraphicFramePr>
            <a:graphicFrameLocks noChangeAspect="1"/>
          </p:cNvGraphicFramePr>
          <p:nvPr/>
        </p:nvGraphicFramePr>
        <p:xfrm>
          <a:off x="6972735" y="343357"/>
          <a:ext cx="4676470" cy="9199302"/>
        </p:xfrm>
        <a:graphic>
          <a:graphicData uri="http://schemas.openxmlformats.org/presentationml/2006/ole">
            <mc:AlternateContent xmlns:mc="http://schemas.openxmlformats.org/markup-compatibility/2006">
              <mc:Choice xmlns:v="urn:schemas-microsoft-com:vml" Requires="v">
                <p:oleObj name="Worksheet" r:id="rId4" imgW="7314120" imgH="14400000" progId="Excel.Sheet.12">
                  <p:embed/>
                </p:oleObj>
              </mc:Choice>
              <mc:Fallback>
                <p:oleObj name="Worksheet" r:id="rId4" imgW="7314120" imgH="14400000" progId="Excel.Sheet.12">
                  <p:embed/>
                  <p:pic>
                    <p:nvPicPr>
                      <p:cNvPr id="7" name="Object 6">
                        <a:extLst>
                          <a:ext uri="{FF2B5EF4-FFF2-40B4-BE49-F238E27FC236}">
                            <a16:creationId xmlns:a16="http://schemas.microsoft.com/office/drawing/2014/main" id="{33F8E841-8D5F-744E-A211-BBBCBE4A64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2735" y="343357"/>
                        <a:ext cx="4676470" cy="91993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01753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7776" y="430306"/>
            <a:ext cx="10042725" cy="6078070"/>
          </a:xfrm>
        </p:spPr>
        <p:txBody>
          <a:bodyPr>
            <a:normAutofit/>
          </a:bodyPr>
          <a:lstStyle/>
          <a:p>
            <a:pPr marL="0" indent="0">
              <a:buNone/>
            </a:pPr>
            <a:r>
              <a:rPr lang="en-GB" sz="5200" b="1" i="1" dirty="0">
                <a:latin typeface="+mn-lt"/>
              </a:rPr>
              <a:t>Thank You!</a:t>
            </a:r>
            <a:endParaRPr lang="en-GB" b="1" i="1" dirty="0"/>
          </a:p>
          <a:p>
            <a:r>
              <a:rPr lang="en-GB" b="1" i="1" dirty="0"/>
              <a:t>Crystal Palace Park Trust </a:t>
            </a:r>
          </a:p>
          <a:p>
            <a:r>
              <a:rPr lang="en-GB" b="1" i="1" dirty="0"/>
              <a:t>Blackheath and Bromley Harriers</a:t>
            </a:r>
          </a:p>
          <a:p>
            <a:r>
              <a:rPr lang="en-GB" b="1" i="1" dirty="0"/>
              <a:t>Park Run</a:t>
            </a:r>
          </a:p>
          <a:p>
            <a:r>
              <a:rPr lang="en-GB" b="1" i="1" dirty="0" err="1"/>
              <a:t>ersg</a:t>
            </a:r>
            <a:endParaRPr lang="en-GB" b="1" i="1" dirty="0"/>
          </a:p>
          <a:p>
            <a:r>
              <a:rPr lang="en-GB" b="1" i="1" dirty="0"/>
              <a:t>The medical team (EMFS)</a:t>
            </a:r>
          </a:p>
          <a:p>
            <a:r>
              <a:rPr lang="en-GB" b="1" i="1" dirty="0"/>
              <a:t>Eat Fresh</a:t>
            </a:r>
          </a:p>
          <a:p>
            <a:r>
              <a:rPr lang="en-GB" b="1" i="1" dirty="0" err="1"/>
              <a:t>Farringtons</a:t>
            </a:r>
            <a:endParaRPr lang="en-GB" b="1" i="1" dirty="0"/>
          </a:p>
          <a:p>
            <a:r>
              <a:rPr lang="en-GB" b="1" i="1" dirty="0"/>
              <a:t>The Bromley Mayoral team</a:t>
            </a:r>
          </a:p>
          <a:p>
            <a:r>
              <a:rPr lang="en-GB" b="1" i="1" dirty="0"/>
              <a:t>All volunteers </a:t>
            </a:r>
          </a:p>
          <a:p>
            <a:r>
              <a:rPr lang="en-GB" b="1" i="1" dirty="0"/>
              <a:t>All schools participating </a:t>
            </a:r>
          </a:p>
          <a:p>
            <a:pPr>
              <a:buNone/>
            </a:pPr>
            <a:endParaRPr lang="en-GB" sz="3000" b="1" i="1" dirty="0"/>
          </a:p>
          <a:p>
            <a:pPr>
              <a:buNone/>
            </a:pPr>
            <a:endParaRPr lang="en-GB"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34F2121-5ABA-E3B0-2E6E-BE866E05FF53}"/>
              </a:ext>
            </a:extLst>
          </p:cNvPr>
          <p:cNvSpPr>
            <a:spLocks noGrp="1"/>
          </p:cNvSpPr>
          <p:nvPr>
            <p:ph idx="1"/>
          </p:nvPr>
        </p:nvSpPr>
        <p:spPr>
          <a:xfrm>
            <a:off x="1074637" y="680575"/>
            <a:ext cx="10042725" cy="4250654"/>
          </a:xfrm>
        </p:spPr>
        <p:txBody>
          <a:bodyPr>
            <a:normAutofit fontScale="92500" lnSpcReduction="20000"/>
          </a:bodyPr>
          <a:lstStyle/>
          <a:p>
            <a:pPr marL="0" indent="0">
              <a:buNone/>
            </a:pPr>
            <a:r>
              <a:rPr lang="en-GB" sz="4800" b="1" i="1" dirty="0">
                <a:latin typeface="+mn-lt"/>
              </a:rPr>
              <a:t>Lastly…</a:t>
            </a:r>
            <a:endParaRPr lang="en-GB" sz="4800" b="1" i="1" dirty="0"/>
          </a:p>
          <a:p>
            <a:endParaRPr lang="en-GB" sz="4800" b="1" i="1" dirty="0"/>
          </a:p>
          <a:p>
            <a:r>
              <a:rPr lang="en-GB" sz="4800" b="1" i="1" dirty="0"/>
              <a:t>For almost all questions, please refer to the website: </a:t>
            </a:r>
          </a:p>
          <a:p>
            <a:pPr marL="0" indent="0" algn="ctr">
              <a:buNone/>
            </a:pPr>
            <a:r>
              <a:rPr lang="en-GB" sz="4800" b="1" i="1" dirty="0" err="1"/>
              <a:t>www.bpscca.co.uk</a:t>
            </a:r>
            <a:r>
              <a:rPr lang="en-GB" sz="4800" b="1" i="1" dirty="0"/>
              <a:t> </a:t>
            </a:r>
          </a:p>
          <a:p>
            <a:r>
              <a:rPr lang="en-GB" sz="4800" b="1" i="1" dirty="0"/>
              <a:t> otherwise, contact:</a:t>
            </a:r>
          </a:p>
          <a:p>
            <a:pPr marL="0" indent="0" algn="ctr">
              <a:buNone/>
            </a:pPr>
            <a:r>
              <a:rPr lang="en-GB" sz="4800" b="1" i="1" dirty="0" err="1"/>
              <a:t>info@bpscca.co.uk</a:t>
            </a:r>
            <a:endParaRPr lang="en-GB" sz="4800" b="1" i="1" dirty="0"/>
          </a:p>
          <a:p>
            <a:pPr>
              <a:buNone/>
            </a:pPr>
            <a:endParaRPr lang="en-GB" sz="3000" b="1" i="1" dirty="0"/>
          </a:p>
          <a:p>
            <a:pPr>
              <a:buNone/>
            </a:pPr>
            <a:endParaRPr lang="en-GB" sz="2400" dirty="0"/>
          </a:p>
        </p:txBody>
      </p:sp>
    </p:spTree>
    <p:extLst>
      <p:ext uri="{BB962C8B-B14F-4D97-AF65-F5344CB8AC3E}">
        <p14:creationId xmlns:p14="http://schemas.microsoft.com/office/powerpoint/2010/main" val="2906462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5097</TotalTime>
  <Words>818</Words>
  <Application>Microsoft Macintosh PowerPoint</Application>
  <PresentationFormat>Widescreen</PresentationFormat>
  <Paragraphs>77</Paragraphs>
  <Slides>13</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8" baseType="lpstr">
      <vt:lpstr>Arial</vt:lpstr>
      <vt:lpstr>Calibri</vt:lpstr>
      <vt:lpstr>Calibri Light</vt:lpstr>
      <vt:lpstr>Office Theme</vt:lpstr>
      <vt:lpstr>Worksheet</vt:lpstr>
      <vt:lpstr>BPSCCA Y5/Y6 cross-country event at Crystal Palace Park  Saturday, 14th November 2026</vt:lpstr>
      <vt:lpstr>PowerPoint Presentation</vt:lpstr>
      <vt:lpstr>PowerPoint Presentation</vt:lpstr>
      <vt:lpstr>PowerPoint Presentation</vt:lpstr>
      <vt:lpstr>PowerPoint Presentation</vt:lpstr>
      <vt:lpstr>PowerPoint Presentation</vt:lpstr>
      <vt:lpstr>PowerPoint Presentation</vt:lpstr>
      <vt:lpstr>Course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BPSCCA Y3/Y4 cross-country event at Crystal Palace Park  Saturday, 21st May 2022</dc:title>
  <dc:creator>Chris Waring</dc:creator>
  <cp:lastModifiedBy>Chris Waring</cp:lastModifiedBy>
  <cp:revision>55</cp:revision>
  <cp:lastPrinted>2026-01-21T16:29:33Z</cp:lastPrinted>
  <dcterms:created xsi:type="dcterms:W3CDTF">2022-01-21T11:12:36Z</dcterms:created>
  <dcterms:modified xsi:type="dcterms:W3CDTF">2026-09-28T11:16:16Z</dcterms:modified>
</cp:coreProperties>
</file>